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9" r:id="rId2"/>
    <p:sldId id="265" r:id="rId3"/>
    <p:sldId id="298" r:id="rId4"/>
    <p:sldId id="310" r:id="rId5"/>
    <p:sldId id="307" r:id="rId6"/>
    <p:sldId id="308" r:id="rId7"/>
    <p:sldId id="311" r:id="rId8"/>
    <p:sldId id="332" r:id="rId9"/>
    <p:sldId id="333" r:id="rId10"/>
    <p:sldId id="335" r:id="rId11"/>
    <p:sldId id="264" r:id="rId12"/>
    <p:sldId id="303" r:id="rId13"/>
    <p:sldId id="266" r:id="rId14"/>
    <p:sldId id="268" r:id="rId15"/>
    <p:sldId id="269" r:id="rId16"/>
    <p:sldId id="270" r:id="rId17"/>
    <p:sldId id="304" r:id="rId18"/>
    <p:sldId id="27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73" r:id="rId28"/>
    <p:sldId id="274" r:id="rId29"/>
    <p:sldId id="275" r:id="rId30"/>
    <p:sldId id="276" r:id="rId31"/>
    <p:sldId id="277" r:id="rId32"/>
    <p:sldId id="278" r:id="rId33"/>
    <p:sldId id="305" r:id="rId34"/>
    <p:sldId id="272" r:id="rId35"/>
    <p:sldId id="299" r:id="rId36"/>
    <p:sldId id="313" r:id="rId37"/>
    <p:sldId id="300" r:id="rId38"/>
    <p:sldId id="317" r:id="rId39"/>
    <p:sldId id="301" r:id="rId40"/>
    <p:sldId id="323" r:id="rId41"/>
    <p:sldId id="324" r:id="rId42"/>
    <p:sldId id="316" r:id="rId43"/>
    <p:sldId id="318" r:id="rId44"/>
    <p:sldId id="325" r:id="rId45"/>
    <p:sldId id="326" r:id="rId46"/>
    <p:sldId id="327" r:id="rId47"/>
    <p:sldId id="328" r:id="rId48"/>
    <p:sldId id="315" r:id="rId49"/>
    <p:sldId id="329" r:id="rId50"/>
    <p:sldId id="319" r:id="rId51"/>
    <p:sldId id="330" r:id="rId52"/>
    <p:sldId id="314" r:id="rId53"/>
    <p:sldId id="302" r:id="rId54"/>
    <p:sldId id="279" r:id="rId55"/>
    <p:sldId id="322" r:id="rId56"/>
    <p:sldId id="331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20" r:id="rId73"/>
    <p:sldId id="321" r:id="rId74"/>
    <p:sldId id="281" r:id="rId75"/>
    <p:sldId id="312" r:id="rId76"/>
    <p:sldId id="267" r:id="rId77"/>
    <p:sldId id="295" r:id="rId78"/>
    <p:sldId id="296" r:id="rId79"/>
    <p:sldId id="306" r:id="rId8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292929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328BD-9CD4-4777-8BA0-5279CFCF878A}" v="31" dt="2021-03-14T10:06:17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1196 24575,'4'-5'0,"0"0"0,0-1 0,0 0 0,-1 1 0,0-1 0,0 0 0,2-7 0,5-10 0,56-121-253,26-49 929,-77 167-1891,1 0 0,1 1-1,1 1 1,42-43 0,-42 52 1038,0 0 1,1 2-1,1 0 0,0 1 1,0 1-1,2 1 0,37-13 1,12 2 317,75-13-1,-139 33-139,112-20 1066,126-6 0,119 13 2503,-117 6-2490,17-24-1080,-174 17 0,99-2 0,-149 17 0,-29 1 0,0 0 0,0-1 0,0-1 0,0 0 0,0 0 0,0-1 0,-1 0 0,1-1 0,0 0 0,-1-1 0,12-6 0,72-40 0,-66 37 0,-1-2 0,0 0 0,-1-2 0,31-26 0,-54 41 0,-1 0 0,0 0 0,0 0 0,0-1 0,0 1 0,0 0 0,0-1 0,0 1 0,-1-1 0,1 0 0,-1 0 0,0 0 0,0 1 0,0-1 0,0 0 0,0 0 0,-1 0 0,1 0 0,-1 0 0,0-1 0,0 1 0,0 0 0,0 0 0,0 0 0,-2-4 0,1 4 0,-1 0 0,0-1 0,0 1 0,0 0 0,0 0 0,-1 0 0,1 1 0,-1-1 0,0 0 0,0 1 0,0 0 0,0 0 0,0 0 0,0 0 0,-1 0 0,1 0 0,-1 1 0,1 0 0,-1 0 0,-6-2 0,-15-1-95,0 1 0,0 1 0,0 0 0,-32 4 0,32-1-795,-3 0-5936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24575,'0'4'0,"0"11"0,0 7 0,0 4 0,0 6 0,0 3 0,0-1 0,0-1 0,0-3 0,0-1 0,0-6-8191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B9E5023-80D5-487F-B163-772A77AAF33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5C2F8E5-37F1-426A-AABB-2C0F33FE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4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콘텐츠 2개"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425401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"/>
          <p:cNvSpPr/>
          <p:nvPr/>
        </p:nvSpPr>
        <p:spPr>
          <a:xfrm>
            <a:off x="474132" y="6547743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92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93" name="직사각형 17"/>
          <p:cNvSpPr txBox="1"/>
          <p:nvPr/>
        </p:nvSpPr>
        <p:spPr>
          <a:xfrm>
            <a:off x="576508" y="6519297"/>
            <a:ext cx="321772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94" name="그림 19" descr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1000"/>
              <a:t>비접촉 센서 기반 지능 내장형 물체 인식 기술</a:t>
            </a:r>
          </a:p>
        </p:txBody>
      </p:sp>
      <p:sp>
        <p:nvSpPr>
          <p:cNvPr id="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7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pic>
        <p:nvPicPr>
          <p:cNvPr id="98" name="Picture 4" descr="Picture 4"/>
          <p:cNvPicPr>
            <a:picLocks noChangeAspect="1"/>
          </p:cNvPicPr>
          <p:nvPr/>
        </p:nvPicPr>
        <p:blipFill>
          <a:blip r:embed="rId3"/>
          <a:srcRect t="26169" r="18292" b="29191"/>
          <a:stretch>
            <a:fillRect/>
          </a:stretch>
        </p:blipFill>
        <p:spPr>
          <a:xfrm>
            <a:off x="11363241" y="178532"/>
            <a:ext cx="786719" cy="23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lick to edit Master text styles"/>
          <p:cNvSpPr txBox="1">
            <a:spLocks noGrp="1"/>
          </p:cNvSpPr>
          <p:nvPr>
            <p:ph type="title" hasCustomPrompt="1"/>
          </p:nvPr>
        </p:nvSpPr>
        <p:spPr>
          <a:xfrm>
            <a:off x="1001808" y="2518335"/>
            <a:ext cx="10363201" cy="1362076"/>
          </a:xfrm>
          <a:prstGeom prst="rect">
            <a:avLst/>
          </a:prstGeom>
        </p:spPr>
        <p:txBody>
          <a:bodyPr anchor="t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1808" y="3880410"/>
            <a:ext cx="10363201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81138147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61970" y="6525147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3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4" name="직사각형 17"/>
          <p:cNvSpPr txBox="1"/>
          <p:nvPr/>
        </p:nvSpPr>
        <p:spPr>
          <a:xfrm>
            <a:off x="-1147313" y="6519297"/>
            <a:ext cx="4941549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5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1000"/>
              <a:t>JAVA BACKEND</a:t>
            </a:r>
            <a:endParaRPr sz="1000"/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76151" y="6568352"/>
            <a:ext cx="15068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0" name="제목 텍스트"/>
          <p:cNvSpPr txBox="1">
            <a:spLocks noGrp="1"/>
          </p:cNvSpPr>
          <p:nvPr>
            <p:ph type="title"/>
          </p:nvPr>
        </p:nvSpPr>
        <p:spPr>
          <a:xfrm>
            <a:off x="508000" y="480060"/>
            <a:ext cx="10972800" cy="59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C0D73F-ED54-4ABD-9D28-E75BCD260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492" y="161959"/>
            <a:ext cx="798468" cy="2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820056" marR="0" indent="-362856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95400" marR="0" indent="-3810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8288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2860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5146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9718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4289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8861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ISL-Study/java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70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480.png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 I S L</a:t>
            </a:r>
          </a:p>
          <a:p>
            <a:r>
              <a:rPr lang="ko-KR" altLang="en-US"/>
              <a:t>세 종 대 학 교</a:t>
            </a:r>
            <a:endParaRPr lang="en-US" altLang="ko-KR"/>
          </a:p>
          <a:p>
            <a:r>
              <a:rPr lang="ko-KR" altLang="en-US"/>
              <a:t>자 율 지 능 시 스 템 연 구 실</a:t>
            </a:r>
          </a:p>
        </p:txBody>
      </p:sp>
    </p:spTree>
    <p:extLst>
      <p:ext uri="{BB962C8B-B14F-4D97-AF65-F5344CB8AC3E}">
        <p14:creationId xmlns:p14="http://schemas.microsoft.com/office/powerpoint/2010/main" val="26378802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A701C-C34D-47F5-9CA4-5CFCCFE2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07246"/>
            <a:ext cx="6950042" cy="523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3E841-D745-412A-8B6F-C18EB189B773}"/>
              </a:ext>
            </a:extLst>
          </p:cNvPr>
          <p:cNvSpPr txBox="1"/>
          <p:nvPr/>
        </p:nvSpPr>
        <p:spPr>
          <a:xfrm>
            <a:off x="8920066" y="3244336"/>
            <a:ext cx="154144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연동 끝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92053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 </a:t>
            </a:r>
            <a:r>
              <a:rPr lang="en-US" altLang="ko-KR"/>
              <a:t>: </a:t>
            </a:r>
            <a:r>
              <a:rPr lang="ko-KR" altLang="en-US"/>
              <a:t>자료구조 및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B4A06-48EB-4B40-A1AD-FD743557249C}"/>
              </a:ext>
            </a:extLst>
          </p:cNvPr>
          <p:cNvSpPr txBox="1"/>
          <p:nvPr/>
        </p:nvSpPr>
        <p:spPr>
          <a:xfrm>
            <a:off x="928564" y="1623528"/>
            <a:ext cx="516743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0. Big O and Time Complexity 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D06AC-4FBB-4347-BD40-F089FEC1A0D9}"/>
              </a:ext>
            </a:extLst>
          </p:cNvPr>
          <p:cNvSpPr txBox="1"/>
          <p:nvPr/>
        </p:nvSpPr>
        <p:spPr>
          <a:xfrm>
            <a:off x="928564" y="2133127"/>
            <a:ext cx="14356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1. Array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03F5D-576E-447C-B79A-BE26761C9E7F}"/>
              </a:ext>
            </a:extLst>
          </p:cNvPr>
          <p:cNvSpPr txBox="1"/>
          <p:nvPr/>
        </p:nvSpPr>
        <p:spPr>
          <a:xfrm>
            <a:off x="928564" y="2611150"/>
            <a:ext cx="23846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2. Linked </a:t>
            </a: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List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B21BB-BE71-48DE-BBE0-D4AE0B403DCC}"/>
              </a:ext>
            </a:extLst>
          </p:cNvPr>
          <p:cNvSpPr txBox="1"/>
          <p:nvPr/>
        </p:nvSpPr>
        <p:spPr>
          <a:xfrm>
            <a:off x="928563" y="3089173"/>
            <a:ext cx="21586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3. Recursive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6D0A4-7EF8-498C-8740-877D3DCDF689}"/>
              </a:ext>
            </a:extLst>
          </p:cNvPr>
          <p:cNvSpPr txBox="1"/>
          <p:nvPr/>
        </p:nvSpPr>
        <p:spPr>
          <a:xfrm>
            <a:off x="931610" y="3567196"/>
            <a:ext cx="853374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4. Linear : Stack / Queue / Circular Queue / Deque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86B74-5834-49D0-8B4E-55FC0FAE0F00}"/>
              </a:ext>
            </a:extLst>
          </p:cNvPr>
          <p:cNvSpPr txBox="1"/>
          <p:nvPr/>
        </p:nvSpPr>
        <p:spPr>
          <a:xfrm>
            <a:off x="931610" y="4045219"/>
            <a:ext cx="515301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5. Nonlinear : Tree / Heap Tree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170F0-3672-4E3E-9ABF-2C38269F2A32}"/>
              </a:ext>
            </a:extLst>
          </p:cNvPr>
          <p:cNvSpPr txBox="1"/>
          <p:nvPr/>
        </p:nvSpPr>
        <p:spPr>
          <a:xfrm>
            <a:off x="928563" y="4523242"/>
            <a:ext cx="122244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6. Sort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91A06-3A02-486C-940A-F1251CE755EE}"/>
              </a:ext>
            </a:extLst>
          </p:cNvPr>
          <p:cNvSpPr txBox="1"/>
          <p:nvPr/>
        </p:nvSpPr>
        <p:spPr>
          <a:xfrm>
            <a:off x="928563" y="5001265"/>
            <a:ext cx="191654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*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 Appendix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pic>
        <p:nvPicPr>
          <p:cNvPr id="1030" name="Picture 6" descr="확인 표시 컴퓨터 아이콘 무료 콘텐츠, 녹색 체크 표시, 각도, 잎, 본문 png | PNGWing">
            <a:extLst>
              <a:ext uri="{FF2B5EF4-FFF2-40B4-BE49-F238E27FC236}">
                <a16:creationId xmlns:a16="http://schemas.microsoft.com/office/drawing/2014/main" id="{79EC68F8-6D5A-466B-B2F9-E10232F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2" b="89974" l="9783" r="90000">
                        <a14:foregroundMark x1="70543" y1="10026" x2="76630" y2="7682"/>
                        <a14:foregroundMark x1="76630" y1="7682" x2="78370" y2="11458"/>
                        <a14:foregroundMark x1="10217" y1="57292" x2="9783" y2="6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79" y="6395668"/>
            <a:ext cx="444821" cy="3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659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Big O and Time Complexity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986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05AB0-16CA-4E18-8054-1FEDCF3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2" y="1179453"/>
            <a:ext cx="3494833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64B5B-4C82-4832-8FC3-D728151A7F48}"/>
              </a:ext>
            </a:extLst>
          </p:cNvPr>
          <p:cNvSpPr txBox="1"/>
          <p:nvPr/>
        </p:nvSpPr>
        <p:spPr>
          <a:xfrm>
            <a:off x="4556175" y="4178471"/>
            <a:ext cx="703172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>
                <a:solidFill>
                  <a:srgbClr val="000000"/>
                </a:solidFill>
                <a:sym typeface="Helvetica"/>
              </a:rPr>
              <a:t>시간 복잡도</a:t>
            </a:r>
            <a:r>
              <a:rPr lang="en-US" altLang="ko-KR" sz="2400">
                <a:solidFill>
                  <a:srgbClr val="000000"/>
                </a:solidFill>
                <a:sym typeface="Helvetica"/>
              </a:rPr>
              <a:t>(Time Complexity)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어떤 알고리즘을 수행하는 데 걸리는 시간을 설명하는 계산 복잡도를 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의미하며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계산 복잡도를 표기하는 대표적인 방법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u="none" strike="noStrike" cap="none" spc="0" normalizeH="0" baseline="0">
              <a:ln>
                <a:noFill/>
              </a:ln>
              <a:solidFill>
                <a:srgbClr val="333333"/>
              </a:solidFill>
              <a:uFillTx/>
              <a:latin typeface="Apple SD Gothic Neo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다시말해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알고리즘의 성능의 지표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FB3B9-6192-42C9-B0DD-6465AED5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2" y="3867912"/>
            <a:ext cx="3505991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96BCD3-CF93-45B1-9236-DC0950E47279}"/>
              </a:ext>
            </a:extLst>
          </p:cNvPr>
          <p:cNvSpPr txBox="1"/>
          <p:nvPr/>
        </p:nvSpPr>
        <p:spPr>
          <a:xfrm>
            <a:off x="4701357" y="1732620"/>
            <a:ext cx="674136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최상의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오메가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(Big-Ω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평균의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세타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(Big-θ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최악의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빅오 표기법 </a:t>
            </a:r>
            <a:r>
              <a:rPr lang="en-US" altLang="ko-KR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(Big-O Notation)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9E9D1-999A-40CF-A404-013A7B221498}"/>
              </a:ext>
            </a:extLst>
          </p:cNvPr>
          <p:cNvSpPr txBox="1"/>
          <p:nvPr/>
        </p:nvSpPr>
        <p:spPr>
          <a:xfrm>
            <a:off x="4556176" y="832139"/>
            <a:ext cx="67413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점근적 표기법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(Asymptotic </a:t>
            </a:r>
            <a:r>
              <a:rPr lang="en-US" altLang="ko-KR" sz="2400">
                <a:solidFill>
                  <a:srgbClr val="0F0D09"/>
                </a:solidFill>
                <a:latin typeface="Noto Sans" panose="020B0502040504020204" pitchFamily="34" charset="0"/>
              </a:rPr>
              <a:t>N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otation)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029084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A79907-E412-4AB0-851F-F389F02E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9" y="1125352"/>
            <a:ext cx="4366638" cy="133361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651530-AE05-4A30-ABDC-6C7C84C354D4}"/>
              </a:ext>
            </a:extLst>
          </p:cNvPr>
          <p:cNvSpPr txBox="1"/>
          <p:nvPr/>
        </p:nvSpPr>
        <p:spPr>
          <a:xfrm>
            <a:off x="4669714" y="1377421"/>
            <a:ext cx="7322197" cy="36933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O(1)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상수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오직 한 단계만 처리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FA2FB-1431-414F-BC11-F0FA2F4B7423}"/>
              </a:ext>
            </a:extLst>
          </p:cNvPr>
          <p:cNvSpPr txBox="1"/>
          <p:nvPr/>
        </p:nvSpPr>
        <p:spPr>
          <a:xfrm>
            <a:off x="4669714" y="3103507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O(log 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로그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필요한 단계들이 연산마다 특정 요인에 의해 줄어듬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CB4347-E41A-4458-8738-6B11E561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9" y="2674299"/>
            <a:ext cx="4366638" cy="370364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0FAB96-E94B-4895-85F6-5B6443BEB715}"/>
              </a:ext>
            </a:extLst>
          </p:cNvPr>
          <p:cNvSpPr txBox="1"/>
          <p:nvPr/>
        </p:nvSpPr>
        <p:spPr>
          <a:xfrm>
            <a:off x="4669714" y="4632161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 log n) 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수가 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N*(log2N) 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번만큼의 수행시간을 가진다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선형로그형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6283F-78E2-454A-AE5F-657C4A2440C3}"/>
              </a:ext>
            </a:extLst>
          </p:cNvPr>
          <p:cNvSpPr txBox="1"/>
          <p:nvPr/>
        </p:nvSpPr>
        <p:spPr>
          <a:xfrm>
            <a:off x="4883944" y="181858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Stack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에서의 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PUSH, POP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10CC71-0641-4153-880A-09BA359A9796}"/>
              </a:ext>
            </a:extLst>
          </p:cNvPr>
          <p:cNvSpPr txBox="1"/>
          <p:nvPr/>
        </p:nvSpPr>
        <p:spPr>
          <a:xfrm>
            <a:off x="4883944" y="3802209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이진 트리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(log 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A02FA4-EF9B-4074-B95B-7EB2B980DEA7}"/>
              </a:ext>
            </a:extLst>
          </p:cNvPr>
          <p:cNvSpPr txBox="1"/>
          <p:nvPr/>
        </p:nvSpPr>
        <p:spPr>
          <a:xfrm>
            <a:off x="4883944" y="5495048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퀵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병합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힙 정렬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(n*log n)</a:t>
            </a:r>
          </a:p>
        </p:txBody>
      </p:sp>
    </p:spTree>
    <p:extLst>
      <p:ext uri="{BB962C8B-B14F-4D97-AF65-F5344CB8AC3E}">
        <p14:creationId xmlns:p14="http://schemas.microsoft.com/office/powerpoint/2010/main" val="10072575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F97F76-F5F0-4A60-BCAC-F9DB8521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9" y="1255679"/>
            <a:ext cx="4359018" cy="147078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22CB43-968D-4148-862A-43E451AA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" y="3918155"/>
            <a:ext cx="4366638" cy="168416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DB3AA-ECC9-4740-AC16-AECF7FFF3E17}"/>
              </a:ext>
            </a:extLst>
          </p:cNvPr>
          <p:cNvSpPr txBox="1"/>
          <p:nvPr/>
        </p:nvSpPr>
        <p:spPr>
          <a:xfrm>
            <a:off x="4739434" y="1327695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직선적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수와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이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1:1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관계를 가짐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08ECD-6533-4C11-931E-B46174B95821}"/>
              </a:ext>
            </a:extLst>
          </p:cNvPr>
          <p:cNvSpPr txBox="1"/>
          <p:nvPr/>
        </p:nvSpPr>
        <p:spPr>
          <a:xfrm>
            <a:off x="4739434" y="4072739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O(n^2) – 2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차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수는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의 제곱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AC33A7-4C45-44E3-9FB1-68F7E580DA65}"/>
              </a:ext>
            </a:extLst>
          </p:cNvPr>
          <p:cNvSpPr txBox="1"/>
          <p:nvPr/>
        </p:nvSpPr>
        <p:spPr>
          <a:xfrm>
            <a:off x="4739434" y="2255048"/>
            <a:ext cx="76251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하나의 루프를 사용하여 단일 요소 집합을 반복 하는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6F85D-0AB5-488A-8FC9-D6D84AFC2660}"/>
              </a:ext>
            </a:extLst>
          </p:cNvPr>
          <p:cNvSpPr txBox="1"/>
          <p:nvPr/>
        </p:nvSpPr>
        <p:spPr>
          <a:xfrm>
            <a:off x="4739434" y="3069978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다른 루프를 사용하여 두 개의 개별 콜렉션을 반복 할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+ m) -&gt; O (n)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83987-8C96-4F4E-9162-A0F19F29BA0A}"/>
              </a:ext>
            </a:extLst>
          </p:cNvPr>
          <p:cNvSpPr txBox="1"/>
          <p:nvPr/>
        </p:nvSpPr>
        <p:spPr>
          <a:xfrm>
            <a:off x="4739434" y="4955990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두 개의 다른 콜렉션을 반복 할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이중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* m) -&gt; O (n²)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D9CB8-3686-4348-B537-AD8B6B21F7D7}"/>
              </a:ext>
            </a:extLst>
          </p:cNvPr>
          <p:cNvSpPr txBox="1"/>
          <p:nvPr/>
        </p:nvSpPr>
        <p:spPr>
          <a:xfrm>
            <a:off x="4739434" y="5646440"/>
            <a:ext cx="70886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단일 컬렉션을 반복하는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(n²)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08E06-55DB-4487-A94C-98EF72281926}"/>
              </a:ext>
            </a:extLst>
          </p:cNvPr>
          <p:cNvSpPr txBox="1"/>
          <p:nvPr/>
        </p:nvSpPr>
        <p:spPr>
          <a:xfrm>
            <a:off x="4739434" y="2668499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컬렉션의 절반 이상 을 반복 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/ 2) -&gt; O 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/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※ </a:t>
                </a:r>
                <a:r>
                  <a: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피보나치 수열</a:t>
                </a: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2</m:t>
                        </m:r>
                      </m:e>
                      <m:sup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) </a:t>
                </a: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blipFill>
                <a:blip r:embed="rId4"/>
                <a:stretch>
                  <a:fillRect l="-3800" t="-10000" r="-2850" b="-2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">
            <a:extLst>
              <a:ext uri="{FF2B5EF4-FFF2-40B4-BE49-F238E27FC236}">
                <a16:creationId xmlns:a16="http://schemas.microsoft.com/office/drawing/2014/main" id="{2BED2046-6AFB-4AA3-96A7-EA2EBE3CC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6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88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987E6-FCB2-4BFB-8EF4-0F422C6BF8BD}"/>
              </a:ext>
            </a:extLst>
          </p:cNvPr>
          <p:cNvGrpSpPr/>
          <p:nvPr/>
        </p:nvGrpSpPr>
        <p:grpSpPr>
          <a:xfrm>
            <a:off x="1820040" y="1184988"/>
            <a:ext cx="8348719" cy="4997009"/>
            <a:chOff x="1058931" y="1074657"/>
            <a:chExt cx="8301943" cy="53032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75F63B-178E-41C6-AD54-6E2D438D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6173" y="1074657"/>
              <a:ext cx="4354701" cy="5303283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80ABA5-15B4-42F4-BD8C-272179C7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931" y="1074657"/>
              <a:ext cx="3947242" cy="2147706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1C6F77-CF48-4D82-9160-B306C9C1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931" y="3222363"/>
              <a:ext cx="3947243" cy="315557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810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58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66E39-65E4-49CC-8C22-2A779B8BEE28}"/>
              </a:ext>
            </a:extLst>
          </p:cNvPr>
          <p:cNvSpPr txBox="1"/>
          <p:nvPr/>
        </p:nvSpPr>
        <p:spPr>
          <a:xfrm>
            <a:off x="602064" y="1675711"/>
            <a:ext cx="353557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 = new int[3]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자료형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46461-1AD3-4595-81C1-BBB81907B643}"/>
              </a:ext>
            </a:extLst>
          </p:cNvPr>
          <p:cNvSpPr txBox="1"/>
          <p:nvPr/>
        </p:nvSpPr>
        <p:spPr>
          <a:xfrm>
            <a:off x="602064" y="2291532"/>
            <a:ext cx="46512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String[] strings = new String[3]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참조 자료형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95D3C-D950-49A5-A3F9-876E1BDA96C9}"/>
              </a:ext>
            </a:extLst>
          </p:cNvPr>
          <p:cNvSpPr txBox="1"/>
          <p:nvPr/>
        </p:nvSpPr>
        <p:spPr>
          <a:xfrm>
            <a:off x="7819054" y="1306377"/>
            <a:ext cx="2875142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 이루는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요소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배열을 구성하는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자료형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이름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길이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D9B13-D0EB-4D74-B279-95DFEC0F4D51}"/>
              </a:ext>
            </a:extLst>
          </p:cNvPr>
          <p:cNvSpPr txBox="1"/>
          <p:nvPr/>
        </p:nvSpPr>
        <p:spPr>
          <a:xfrm>
            <a:off x="602064" y="3453196"/>
            <a:ext cx="224676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arr;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선언방법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109C3-C4CD-4A58-BF99-F7D6C6263888}"/>
              </a:ext>
            </a:extLst>
          </p:cNvPr>
          <p:cNvSpPr txBox="1"/>
          <p:nvPr/>
        </p:nvSpPr>
        <p:spPr>
          <a:xfrm>
            <a:off x="231003" y="2930680"/>
            <a:ext cx="19774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배열의 선언 방법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12FA8-9C62-47D7-A0D0-ADD1E51BC415}"/>
              </a:ext>
            </a:extLst>
          </p:cNvPr>
          <p:cNvSpPr txBox="1"/>
          <p:nvPr/>
        </p:nvSpPr>
        <p:spPr>
          <a:xfrm>
            <a:off x="231003" y="1190520"/>
            <a:ext cx="69505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8C67-246C-4549-9793-E61937404428}"/>
              </a:ext>
            </a:extLst>
          </p:cNvPr>
          <p:cNvSpPr txBox="1"/>
          <p:nvPr/>
        </p:nvSpPr>
        <p:spPr>
          <a:xfrm>
            <a:off x="555409" y="3877735"/>
            <a:ext cx="23837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arr[];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선언방법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A1AF6-8D19-42D9-90BF-AE06484F2C50}"/>
              </a:ext>
            </a:extLst>
          </p:cNvPr>
          <p:cNvSpPr txBox="1"/>
          <p:nvPr/>
        </p:nvSpPr>
        <p:spPr>
          <a:xfrm>
            <a:off x="7207797" y="3416072"/>
            <a:ext cx="4097656" cy="923326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배열은 기본적으로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C/C++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인덱스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부터 시작 음수 인덱스 사용시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NegativeArraySizeException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F08D2-765B-4D18-AC96-2CB64323E0A0}"/>
              </a:ext>
            </a:extLst>
          </p:cNvPr>
          <p:cNvSpPr txBox="1"/>
          <p:nvPr/>
        </p:nvSpPr>
        <p:spPr>
          <a:xfrm>
            <a:off x="231003" y="4516883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65E59E-377E-4D48-A0C2-6570C4764F9D}"/>
              </a:ext>
            </a:extLst>
          </p:cNvPr>
          <p:cNvSpPr txBox="1"/>
          <p:nvPr/>
        </p:nvSpPr>
        <p:spPr>
          <a:xfrm>
            <a:off x="602064" y="5094614"/>
            <a:ext cx="19966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int[3];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5EF0EB-46C6-4C1D-A406-012B0AEF5A75}"/>
              </a:ext>
            </a:extLst>
          </p:cNvPr>
          <p:cNvSpPr/>
          <p:nvPr/>
        </p:nvSpPr>
        <p:spPr>
          <a:xfrm>
            <a:off x="4334063" y="5472580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6547AE-54E9-4313-8D60-1D3C89327324}"/>
              </a:ext>
            </a:extLst>
          </p:cNvPr>
          <p:cNvGrpSpPr/>
          <p:nvPr/>
        </p:nvGrpSpPr>
        <p:grpSpPr>
          <a:xfrm>
            <a:off x="7207797" y="5435963"/>
            <a:ext cx="3585417" cy="369329"/>
            <a:chOff x="6345454" y="5702329"/>
            <a:chExt cx="3585417" cy="3693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7B60B7-E14D-420C-B405-AFE1E0213803}"/>
                </a:ext>
              </a:extLst>
            </p:cNvPr>
            <p:cNvSpPr/>
            <p:nvPr/>
          </p:nvSpPr>
          <p:spPr>
            <a:xfrm>
              <a:off x="6345454" y="5702330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09206E-BED0-4A69-A141-F36E5269A7AC}"/>
                </a:ext>
              </a:extLst>
            </p:cNvPr>
            <p:cNvSpPr/>
            <p:nvPr/>
          </p:nvSpPr>
          <p:spPr>
            <a:xfrm>
              <a:off x="7540593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EC3DB5-4CA5-4EEE-B6D6-96F2B98C9D3F}"/>
                </a:ext>
              </a:extLst>
            </p:cNvPr>
            <p:cNvSpPr/>
            <p:nvPr/>
          </p:nvSpPr>
          <p:spPr>
            <a:xfrm>
              <a:off x="8744441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32FB76-6F51-4186-A7B3-46F868E617C6}"/>
              </a:ext>
            </a:extLst>
          </p:cNvPr>
          <p:cNvCxnSpPr>
            <a:stCxn id="20" idx="3"/>
          </p:cNvCxnSpPr>
          <p:nvPr/>
        </p:nvCxnSpPr>
        <p:spPr>
          <a:xfrm flipV="1">
            <a:off x="5520493" y="5620625"/>
            <a:ext cx="1434756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E7689-38D5-499A-887A-E0106FCE7ACC}"/>
              </a:ext>
            </a:extLst>
          </p:cNvPr>
          <p:cNvSpPr txBox="1"/>
          <p:nvPr/>
        </p:nvSpPr>
        <p:spPr>
          <a:xfrm>
            <a:off x="4762766" y="5103252"/>
            <a:ext cx="3744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0090B-A35C-471D-B843-642FAA8A2E2B}"/>
              </a:ext>
            </a:extLst>
          </p:cNvPr>
          <p:cNvSpPr txBox="1"/>
          <p:nvPr/>
        </p:nvSpPr>
        <p:spPr>
          <a:xfrm>
            <a:off x="926061" y="1192153"/>
            <a:ext cx="59400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타입이 같은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여러 개의 변수를 한데 모아 묶은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8D3B0-7EC5-4E94-9091-35E3D0C5CCDC}"/>
              </a:ext>
            </a:extLst>
          </p:cNvPr>
          <p:cNvSpPr txBox="1"/>
          <p:nvPr/>
        </p:nvSpPr>
        <p:spPr>
          <a:xfrm>
            <a:off x="5757402" y="6008612"/>
            <a:ext cx="290079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타입 배열의 초기화 모습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91138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148BD-A02E-4319-8659-C1661218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32005"/>
            <a:ext cx="5357324" cy="4496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155FF7-EC64-4427-836A-CCE1653E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22" y="1632005"/>
            <a:ext cx="1981301" cy="728419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0F56A30-74FC-49F8-9702-505857E9F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40125"/>
              </p:ext>
            </p:extLst>
          </p:nvPr>
        </p:nvGraphicFramePr>
        <p:xfrm>
          <a:off x="6326678" y="2360424"/>
          <a:ext cx="5532530" cy="3018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65">
                  <a:extLst>
                    <a:ext uri="{9D8B030D-6E8A-4147-A177-3AD203B41FA5}">
                      <a16:colId xmlns:a16="http://schemas.microsoft.com/office/drawing/2014/main" val="4212473735"/>
                    </a:ext>
                  </a:extLst>
                </a:gridCol>
                <a:gridCol w="2766265">
                  <a:extLst>
                    <a:ext uri="{9D8B030D-6E8A-4147-A177-3AD203B41FA5}">
                      <a16:colId xmlns:a16="http://schemas.microsoft.com/office/drawing/2014/main" val="873032406"/>
                    </a:ext>
                  </a:extLst>
                </a:gridCol>
              </a:tblGrid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4121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참조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Byte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32490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Short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51008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08789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0.0f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73383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115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Double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2968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‘\u0000’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563855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false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29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A4C1BE-8323-4F3D-BF2C-06A858524274}"/>
              </a:ext>
            </a:extLst>
          </p:cNvPr>
          <p:cNvSpPr txBox="1"/>
          <p:nvPr/>
        </p:nvSpPr>
        <p:spPr>
          <a:xfrm>
            <a:off x="508000" y="1109658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CB83D-FBB1-4269-BF0B-98E2128D53DA}"/>
              </a:ext>
            </a:extLst>
          </p:cNvPr>
          <p:cNvSpPr txBox="1"/>
          <p:nvPr/>
        </p:nvSpPr>
        <p:spPr>
          <a:xfrm>
            <a:off x="6746032" y="1478986"/>
            <a:ext cx="370870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선언 시 초기화 하지 않는 경우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값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(default value)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AB4E7-022D-4E4B-86D3-326AAF9F04F2}"/>
              </a:ext>
            </a:extLst>
          </p:cNvPr>
          <p:cNvSpPr txBox="1"/>
          <p:nvPr/>
        </p:nvSpPr>
        <p:spPr>
          <a:xfrm>
            <a:off x="6572908" y="5758867"/>
            <a:ext cx="405495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char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형은 출력이 되지 않고 오류 발생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66819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698B4-4952-435C-8F69-1EFF128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3" y="1240971"/>
            <a:ext cx="8161920" cy="5136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E1F4B-23DD-4BB2-8155-99341A247F20}"/>
              </a:ext>
            </a:extLst>
          </p:cNvPr>
          <p:cNvSpPr txBox="1"/>
          <p:nvPr/>
        </p:nvSpPr>
        <p:spPr>
          <a:xfrm>
            <a:off x="8823663" y="592694"/>
            <a:ext cx="32470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담당자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오현수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장효창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이동훈</a:t>
            </a:r>
          </a:p>
        </p:txBody>
      </p:sp>
    </p:spTree>
    <p:extLst>
      <p:ext uri="{BB962C8B-B14F-4D97-AF65-F5344CB8AC3E}">
        <p14:creationId xmlns:p14="http://schemas.microsoft.com/office/powerpoint/2010/main" val="7864655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4EA3-6439-43B4-9A14-1B33A3BB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80800"/>
            <a:ext cx="7971211" cy="2682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4C77EC-2279-491E-9861-1EAB9F1B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2" y="1580800"/>
            <a:ext cx="2857899" cy="59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3C103-A9BD-4CBC-9701-80D5DD9BCEBE}"/>
              </a:ext>
            </a:extLst>
          </p:cNvPr>
          <p:cNvSpPr txBox="1"/>
          <p:nvPr/>
        </p:nvSpPr>
        <p:spPr>
          <a:xfrm>
            <a:off x="508000" y="1074657"/>
            <a:ext cx="33881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초기화 하는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B8928-769E-408D-887C-CB5661F361A1}"/>
              </a:ext>
            </a:extLst>
          </p:cNvPr>
          <p:cNvSpPr txBox="1"/>
          <p:nvPr/>
        </p:nvSpPr>
        <p:spPr>
          <a:xfrm>
            <a:off x="849117" y="4538538"/>
            <a:ext cx="609397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초기화 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생성 시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크기를 지정하지 않고 저장할 요소만 명시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저장할 요소만 명시하는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D4CC6-6E29-4ED4-8881-AD686D094272}"/>
              </a:ext>
            </a:extLst>
          </p:cNvPr>
          <p:cNvSpPr/>
          <p:nvPr/>
        </p:nvSpPr>
        <p:spPr>
          <a:xfrm>
            <a:off x="1386510" y="3329414"/>
            <a:ext cx="6143293" cy="66408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07505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49103-9CF5-4127-A568-3FA2933E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6" y="1505457"/>
            <a:ext cx="6068272" cy="245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177ACA-1B54-4AB2-A61D-3CF18C26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1505457"/>
            <a:ext cx="681817" cy="1067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52A1E-CD93-4B2E-8CD9-5FC9AD62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6" y="3980668"/>
            <a:ext cx="6068272" cy="2486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736B4E-96BA-4D35-A50A-39C74832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3980668"/>
            <a:ext cx="681817" cy="1067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B87C48-B873-4344-8CED-EF8C18D0AE6F}"/>
              </a:ext>
            </a:extLst>
          </p:cNvPr>
          <p:cNvSpPr txBox="1"/>
          <p:nvPr/>
        </p:nvSpPr>
        <p:spPr>
          <a:xfrm>
            <a:off x="238035" y="1045622"/>
            <a:ext cx="1682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반복문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F4945-3F23-47C4-AD29-B048A777922F}"/>
              </a:ext>
            </a:extLst>
          </p:cNvPr>
          <p:cNvSpPr txBox="1"/>
          <p:nvPr/>
        </p:nvSpPr>
        <p:spPr>
          <a:xfrm>
            <a:off x="6425055" y="3242006"/>
            <a:ext cx="5677191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foreach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파이썬의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 I in range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기능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연산으로 특정 위치에 값을 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삭제하거나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값을 읽어오는 경우는 사용 불가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00BE5-6328-449A-84E0-63F68CC6B7B4}"/>
              </a:ext>
            </a:extLst>
          </p:cNvPr>
          <p:cNvSpPr txBox="1"/>
          <p:nvPr/>
        </p:nvSpPr>
        <p:spPr>
          <a:xfrm>
            <a:off x="7569598" y="1764266"/>
            <a:ext cx="338810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두 개의 코드는 같은 코드이나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일반 반복문과 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582F8-1D28-4FDD-981D-A499BD904923}"/>
              </a:ext>
            </a:extLst>
          </p:cNvPr>
          <p:cNvSpPr txBox="1"/>
          <p:nvPr/>
        </p:nvSpPr>
        <p:spPr>
          <a:xfrm>
            <a:off x="6425055" y="5223854"/>
            <a:ext cx="568360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 및 조건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증감식을 사용하지 않는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문은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오류 가능성을 줄여주고 반복문 로직에 좀 더 집중 가능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B5180-4289-4E60-B46D-6699E3E9A07B}"/>
              </a:ext>
            </a:extLst>
          </p:cNvPr>
          <p:cNvSpPr/>
          <p:nvPr/>
        </p:nvSpPr>
        <p:spPr>
          <a:xfrm>
            <a:off x="1324947" y="5352543"/>
            <a:ext cx="3107094" cy="1991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397623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B8DAD-7C71-41E6-B650-36640D48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2" y="1124396"/>
            <a:ext cx="6145387" cy="3260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BE9757-7DF2-428D-84B7-649F4DBD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72" y="1124396"/>
            <a:ext cx="2740297" cy="330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E6EA7-6D9A-4D4D-AFFA-693F355930D9}"/>
              </a:ext>
            </a:extLst>
          </p:cNvPr>
          <p:cNvSpPr txBox="1"/>
          <p:nvPr/>
        </p:nvSpPr>
        <p:spPr>
          <a:xfrm>
            <a:off x="396033" y="5070470"/>
            <a:ext cx="6914709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위와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 인덱스의 증감을 활용하는 코드는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 불가하나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오른쪽의 최대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최소를 반복문을 통해 출력하는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foreach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사용하여 구현이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4FC1FC-A3E8-44D9-B6D7-2C88026DF6F3}"/>
              </a:ext>
            </a:extLst>
          </p:cNvPr>
          <p:cNvGrpSpPr/>
          <p:nvPr/>
        </p:nvGrpSpPr>
        <p:grpSpPr>
          <a:xfrm>
            <a:off x="7354412" y="902507"/>
            <a:ext cx="4441555" cy="5475433"/>
            <a:chOff x="664642" y="1358742"/>
            <a:chExt cx="3672819" cy="50845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992DF-C46A-4332-83AF-598784DA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42" y="1358948"/>
              <a:ext cx="3672819" cy="50843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F0DDA2-869A-46D7-BC9A-5553197B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5653" y="1358742"/>
              <a:ext cx="751808" cy="293889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11E57F-D108-4F93-8545-834AD41EC7DA}"/>
              </a:ext>
            </a:extLst>
          </p:cNvPr>
          <p:cNvSpPr/>
          <p:nvPr/>
        </p:nvSpPr>
        <p:spPr>
          <a:xfrm>
            <a:off x="8462866" y="4096139"/>
            <a:ext cx="1567542" cy="21460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BC5B7-7CEF-4557-B5D4-B8A6B29D2152}"/>
              </a:ext>
            </a:extLst>
          </p:cNvPr>
          <p:cNvSpPr/>
          <p:nvPr/>
        </p:nvSpPr>
        <p:spPr>
          <a:xfrm>
            <a:off x="1318726" y="3152189"/>
            <a:ext cx="3449216" cy="22082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36929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BA9E3-1BF1-4F88-BF9E-2A63F0AC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6" y="1074657"/>
            <a:ext cx="3842340" cy="5290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AF7574-2393-4219-B033-5E009670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29" y="5454284"/>
            <a:ext cx="1159947" cy="910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C7D82-2160-424E-99CA-577E705D6746}"/>
              </a:ext>
            </a:extLst>
          </p:cNvPr>
          <p:cNvSpPr txBox="1"/>
          <p:nvPr/>
        </p:nvSpPr>
        <p:spPr>
          <a:xfrm>
            <a:off x="5370864" y="1561313"/>
            <a:ext cx="5427123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번만큼 반복하며 소수만 배열에 저장하는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9AAE8-7CDD-4DAC-BA18-7DE34FC11209}"/>
              </a:ext>
            </a:extLst>
          </p:cNvPr>
          <p:cNvSpPr/>
          <p:nvPr/>
        </p:nvSpPr>
        <p:spPr>
          <a:xfrm>
            <a:off x="979714" y="2786625"/>
            <a:ext cx="1819470" cy="107624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71309-7CEE-4F6F-A987-D9DF471113CB}"/>
              </a:ext>
            </a:extLst>
          </p:cNvPr>
          <p:cNvSpPr txBox="1"/>
          <p:nvPr/>
        </p:nvSpPr>
        <p:spPr>
          <a:xfrm>
            <a:off x="4638041" y="2749302"/>
            <a:ext cx="7288723" cy="2308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경우 소수를 확인할 로직 사용할 필요가 없다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Point) isPrimeNumber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무분별한 반복을 피하기 위한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FLAG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만약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1000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이상의 난수가 생성되었을 때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FLAG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사용하지 않는다면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소수가 아닌 것이 판단되더라도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 &lt; randomValue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조건을 만족할 때까지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의미없는 반복을 수행한다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C1B1E-8A35-4434-812D-33AEA6746D2A}"/>
              </a:ext>
            </a:extLst>
          </p:cNvPr>
          <p:cNvSpPr txBox="1"/>
          <p:nvPr/>
        </p:nvSpPr>
        <p:spPr>
          <a:xfrm>
            <a:off x="5704288" y="5540371"/>
            <a:ext cx="476027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복사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깊은복사와 얕은복사</a:t>
            </a:r>
          </a:p>
        </p:txBody>
      </p:sp>
    </p:spTree>
    <p:extLst>
      <p:ext uri="{BB962C8B-B14F-4D97-AF65-F5344CB8AC3E}">
        <p14:creationId xmlns:p14="http://schemas.microsoft.com/office/powerpoint/2010/main" val="41090404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985C5-1E97-4F6D-8A3D-CA119CF378B6}"/>
              </a:ext>
            </a:extLst>
          </p:cNvPr>
          <p:cNvSpPr txBox="1"/>
          <p:nvPr/>
        </p:nvSpPr>
        <p:spPr>
          <a:xfrm>
            <a:off x="508000" y="1074657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다차원 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C74067-A08A-4403-A089-F12F8F1C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09" y="1961361"/>
            <a:ext cx="4944165" cy="4334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A3A558-0E7F-4475-BA7B-A9EC3F2E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20" y="1997928"/>
            <a:ext cx="1105054" cy="32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711EC4-C35B-4998-B608-52248A81823D}"/>
              </a:ext>
            </a:extLst>
          </p:cNvPr>
          <p:cNvSpPr txBox="1"/>
          <p:nvPr/>
        </p:nvSpPr>
        <p:spPr>
          <a:xfrm>
            <a:off x="1706643" y="1697858"/>
            <a:ext cx="2445537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int[][]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int[2][1]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02AC0-AE1A-444E-B3A6-615766BDFA80}"/>
              </a:ext>
            </a:extLst>
          </p:cNvPr>
          <p:cNvSpPr txBox="1"/>
          <p:nvPr/>
        </p:nvSpPr>
        <p:spPr>
          <a:xfrm>
            <a:off x="465215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행의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7CD8-339A-47DD-A7BA-9010D26A624E}"/>
              </a:ext>
            </a:extLst>
          </p:cNvPr>
          <p:cNvSpPr txBox="1"/>
          <p:nvPr/>
        </p:nvSpPr>
        <p:spPr>
          <a:xfrm>
            <a:off x="3414744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열의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세로의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995962-7CEC-4339-B7EC-E711EC9D06AD}"/>
              </a:ext>
            </a:extLst>
          </p:cNvPr>
          <p:cNvCxnSpPr>
            <a:stCxn id="12" idx="0"/>
          </p:cNvCxnSpPr>
          <p:nvPr/>
        </p:nvCxnSpPr>
        <p:spPr>
          <a:xfrm flipV="1">
            <a:off x="1678366" y="1961361"/>
            <a:ext cx="1988565" cy="52692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EE0F2E-8C5E-4734-BB3A-0B6BB0F5619F}"/>
              </a:ext>
            </a:extLst>
          </p:cNvPr>
          <p:cNvCxnSpPr/>
          <p:nvPr/>
        </p:nvCxnSpPr>
        <p:spPr>
          <a:xfrm>
            <a:off x="3937518" y="1997928"/>
            <a:ext cx="102637" cy="49035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02DA2-012F-4F43-A771-046BDDA6D96B}"/>
              </a:ext>
            </a:extLst>
          </p:cNvPr>
          <p:cNvSpPr txBox="1"/>
          <p:nvPr/>
        </p:nvSpPr>
        <p:spPr>
          <a:xfrm>
            <a:off x="1419328" y="3901911"/>
            <a:ext cx="399083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배열과 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초기화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생성 후 기본값 초기화가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CD0DEF-074B-47C7-87EB-B6DD78B06DC7}"/>
              </a:ext>
            </a:extLst>
          </p:cNvPr>
          <p:cNvCxnSpPr>
            <a:cxnSpLocks/>
          </p:cNvCxnSpPr>
          <p:nvPr/>
        </p:nvCxnSpPr>
        <p:spPr>
          <a:xfrm flipV="1">
            <a:off x="4114456" y="3278710"/>
            <a:ext cx="3956524" cy="136034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148006-3923-4912-8D50-BE603D93B729}"/>
              </a:ext>
            </a:extLst>
          </p:cNvPr>
          <p:cNvCxnSpPr>
            <a:cxnSpLocks/>
          </p:cNvCxnSpPr>
          <p:nvPr/>
        </p:nvCxnSpPr>
        <p:spPr>
          <a:xfrm flipV="1">
            <a:off x="5495731" y="4787275"/>
            <a:ext cx="2397967" cy="409876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432569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2ECEE-ACA1-4299-948E-BB53F7A5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19" y="583107"/>
            <a:ext cx="4592320" cy="5691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C1D24-10AA-4415-ADE7-74126B66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06" y="583107"/>
            <a:ext cx="1314633" cy="676369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6FA34C6-D02F-4CCB-AE3C-673FD3C0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23409"/>
              </p:ext>
            </p:extLst>
          </p:nvPr>
        </p:nvGraphicFramePr>
        <p:xfrm>
          <a:off x="508000" y="1176865"/>
          <a:ext cx="5482252" cy="260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563">
                  <a:extLst>
                    <a:ext uri="{9D8B030D-6E8A-4147-A177-3AD203B41FA5}">
                      <a16:colId xmlns:a16="http://schemas.microsoft.com/office/drawing/2014/main" val="3054602431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1429515852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3018111148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4038839444"/>
                    </a:ext>
                  </a:extLst>
                </a:gridCol>
              </a:tblGrid>
              <a:tr h="325254">
                <a:tc>
                  <a:txBody>
                    <a:bodyPr/>
                    <a:lstStyle/>
                    <a:p>
                      <a:pPr latinLnBrk="1"/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오렌지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25202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36627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9649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5751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52365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49440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4155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50030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9B64AD-7CC6-4B14-A00B-79D523ACC442}"/>
              </a:ext>
            </a:extLst>
          </p:cNvPr>
          <p:cNvCxnSpPr/>
          <p:nvPr/>
        </p:nvCxnSpPr>
        <p:spPr>
          <a:xfrm>
            <a:off x="6096000" y="2477881"/>
            <a:ext cx="106991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CDDD5F-A28B-44E7-9201-AEA2FF4D7FF2}"/>
              </a:ext>
            </a:extLst>
          </p:cNvPr>
          <p:cNvSpPr txBox="1"/>
          <p:nvPr/>
        </p:nvSpPr>
        <p:spPr>
          <a:xfrm>
            <a:off x="508000" y="4443459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차원 배열과 중첩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이용하여 오른쪽과 같이 구현 가능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두 번째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보면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fruitMarket[i]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길이만큼 반복한다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만약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fruitMarket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길이만큼 반복한다면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j=3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시점에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ArrayIndexOutOfboundsException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E1059-A4DE-4E12-B0FE-B383C81F66DB}"/>
              </a:ext>
            </a:extLst>
          </p:cNvPr>
          <p:cNvSpPr/>
          <p:nvPr/>
        </p:nvSpPr>
        <p:spPr>
          <a:xfrm>
            <a:off x="8031584" y="3698759"/>
            <a:ext cx="3249126" cy="1734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B0722-F9DC-48CD-B27F-EB59AB0133CF}"/>
              </a:ext>
            </a:extLst>
          </p:cNvPr>
          <p:cNvCxnSpPr>
            <a:endCxn id="10" idx="1"/>
          </p:cNvCxnSpPr>
          <p:nvPr/>
        </p:nvCxnSpPr>
        <p:spPr>
          <a:xfrm flipV="1">
            <a:off x="6270171" y="3785481"/>
            <a:ext cx="1761413" cy="1396639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0954288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61E92-CD47-4882-B82F-0A4C6927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39" y="1532334"/>
            <a:ext cx="6230720" cy="464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7B51B-D281-4CFB-BEC8-90A6F213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64" y="1532333"/>
            <a:ext cx="1346606" cy="464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49C11-3C88-4D64-BA27-777DEDD6CE9E}"/>
              </a:ext>
            </a:extLst>
          </p:cNvPr>
          <p:cNvSpPr txBox="1"/>
          <p:nvPr/>
        </p:nvSpPr>
        <p:spPr>
          <a:xfrm>
            <a:off x="419877" y="1004385"/>
            <a:ext cx="37087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배열을 활용하여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27854212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381677"/>
            <a:ext cx="6741366" cy="2862322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scanner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(System.in);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778674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2_1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가지 양수를 입력받은 배열의 모든 요소의 합을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31906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922852"/>
            <a:ext cx="6741366" cy="2308324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555536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2_2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최댓값과 최솟값을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66218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725317" y="2978836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arr1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arr2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8645953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2_3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순서가 없는 두 배열에서 서로 같은 요소를 포함하는지 판별하는 메소드를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[1,3,2], B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[2,3,1]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은 같은 배열이다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075567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진행 방법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5CBFAC-8F5C-460A-9D00-99CFAD09A8A3}"/>
              </a:ext>
            </a:extLst>
          </p:cNvPr>
          <p:cNvGrpSpPr/>
          <p:nvPr/>
        </p:nvGrpSpPr>
        <p:grpSpPr>
          <a:xfrm>
            <a:off x="1115880" y="1471126"/>
            <a:ext cx="983508" cy="450979"/>
            <a:chOff x="4996542" y="2754086"/>
            <a:chExt cx="2031999" cy="191588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E688FA-BE97-48F8-9571-D703C8FA3DBE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AFF8516-F865-4EA5-8597-9BFD46E520E2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6028A-E115-4F5D-91AA-3E415A0F7A57}"/>
              </a:ext>
            </a:extLst>
          </p:cNvPr>
          <p:cNvSpPr txBox="1"/>
          <p:nvPr/>
        </p:nvSpPr>
        <p:spPr>
          <a:xfrm>
            <a:off x="1181845" y="1522000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4A571-4760-441D-B410-C79907B8D5A7}"/>
              </a:ext>
            </a:extLst>
          </p:cNvPr>
          <p:cNvSpPr txBox="1"/>
          <p:nvPr/>
        </p:nvSpPr>
        <p:spPr>
          <a:xfrm>
            <a:off x="3350273" y="1558360"/>
            <a:ext cx="4563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Visual Studio Code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[Eclipse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 안합니다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5D2A9-D030-4E41-9A1C-2D6CF10FEB03}"/>
              </a:ext>
            </a:extLst>
          </p:cNvPr>
          <p:cNvGrpSpPr/>
          <p:nvPr/>
        </p:nvGrpSpPr>
        <p:grpSpPr>
          <a:xfrm>
            <a:off x="1115880" y="2332652"/>
            <a:ext cx="983508" cy="450979"/>
            <a:chOff x="4996542" y="2754086"/>
            <a:chExt cx="2031999" cy="19158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04E3D6-B154-4AC0-8748-08D377605922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735E997-8511-4AC1-8794-ED7470FD3911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B4C7E8-1AEA-46BA-82C7-9D7565F6D5AE}"/>
              </a:ext>
            </a:extLst>
          </p:cNvPr>
          <p:cNvSpPr txBox="1"/>
          <p:nvPr/>
        </p:nvSpPr>
        <p:spPr>
          <a:xfrm>
            <a:off x="1181845" y="2383526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9C625-06EA-484A-881F-629D93FF00BB}"/>
              </a:ext>
            </a:extLst>
          </p:cNvPr>
          <p:cNvSpPr txBox="1"/>
          <p:nvPr/>
        </p:nvSpPr>
        <p:spPr>
          <a:xfrm>
            <a:off x="2407298" y="2373477"/>
            <a:ext cx="663687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Github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라파지토리 일일 업로드 후 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AISL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라파지토리 업로드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69A13D-6CCF-453F-9BBF-BB07A2B4F0BD}"/>
              </a:ext>
            </a:extLst>
          </p:cNvPr>
          <p:cNvGrpSpPr/>
          <p:nvPr/>
        </p:nvGrpSpPr>
        <p:grpSpPr>
          <a:xfrm>
            <a:off x="1115880" y="4540901"/>
            <a:ext cx="1049474" cy="450979"/>
            <a:chOff x="4996542" y="2754086"/>
            <a:chExt cx="2031999" cy="19158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0A92F24-A1D7-47E9-B45C-CA72374C1129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AC071D-B364-417C-9CC5-99AC3FB2D163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C37020-763C-419D-816C-8A6744077B68}"/>
              </a:ext>
            </a:extLst>
          </p:cNvPr>
          <p:cNvSpPr txBox="1"/>
          <p:nvPr/>
        </p:nvSpPr>
        <p:spPr>
          <a:xfrm>
            <a:off x="1181846" y="4576386"/>
            <a:ext cx="98350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Review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D435-7F79-4033-9A6B-6BF116A68AE1}"/>
              </a:ext>
            </a:extLst>
          </p:cNvPr>
          <p:cNvSpPr txBox="1"/>
          <p:nvPr/>
        </p:nvSpPr>
        <p:spPr>
          <a:xfrm>
            <a:off x="2407298" y="4591775"/>
            <a:ext cx="71840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매주 월요일 온라인 스터디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금요일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시 코드 리뷰 진행 후 발표 준비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8C685-5D2C-4AE6-AB9D-60F168C631BD}"/>
              </a:ext>
            </a:extLst>
          </p:cNvPr>
          <p:cNvSpPr txBox="1"/>
          <p:nvPr/>
        </p:nvSpPr>
        <p:spPr>
          <a:xfrm>
            <a:off x="5877708" y="274802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https://github.com/AISL-Study/java</a:t>
            </a:r>
            <a:r>
              <a:rPr lang="ko-KR" alt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06F1F-5733-48F6-A6DA-CDEC4EF34435}"/>
              </a:ext>
            </a:extLst>
          </p:cNvPr>
          <p:cNvSpPr txBox="1"/>
          <p:nvPr/>
        </p:nvSpPr>
        <p:spPr>
          <a:xfrm>
            <a:off x="2664909" y="2783631"/>
            <a:ext cx="32127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AISL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스터디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 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26" name="Picture 2" descr="파일의, 유형, vscode 무료 아이콘 의 vscode">
            <a:extLst>
              <a:ext uri="{FF2B5EF4-FFF2-40B4-BE49-F238E27FC236}">
                <a16:creationId xmlns:a16="http://schemas.microsoft.com/office/drawing/2014/main" id="{4F3E3D28-6736-4C3E-9388-B0443F42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98" y="1345816"/>
            <a:ext cx="770366" cy="7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2C3B0-4237-413C-B774-A61DC7CD2ED2}"/>
              </a:ext>
            </a:extLst>
          </p:cNvPr>
          <p:cNvSpPr txBox="1"/>
          <p:nvPr/>
        </p:nvSpPr>
        <p:spPr>
          <a:xfrm>
            <a:off x="2792481" y="5081943"/>
            <a:ext cx="7022111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※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발표는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PPT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자료와 코드리뷰 중 몇가지 선정하여 발표합니다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!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	[PPT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자료는 담당자들이 제작해요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.]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발표자는 교수님 의견대로 학부연구생 위주로 한명씩 진행합니다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3B110-E5A7-4C51-BB7D-C968E4E250D3}"/>
              </a:ext>
            </a:extLst>
          </p:cNvPr>
          <p:cNvSpPr txBox="1"/>
          <p:nvPr/>
        </p:nvSpPr>
        <p:spPr>
          <a:xfrm>
            <a:off x="2664909" y="3383180"/>
            <a:ext cx="656846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스터디 관련 질문 및 토의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Slack Study “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스터디</a:t>
            </a:r>
            <a:r>
              <a:rPr lang="en-US" altLang="ko-KR">
                <a:solidFill>
                  <a:srgbClr val="0070C0"/>
                </a:solidFill>
                <a:sym typeface="Helvetica"/>
              </a:rPr>
              <a:t>-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자바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채널 사용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[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따로 카카오톡 채팅방은 개설하지 않습니다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0456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3117269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result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중복된 요소를 제거한 새 배열을 반환하는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중복 제거된 빈 요소는 기본값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삽입된다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83381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940257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2_5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사용자로부터 소문자 알파벳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개를 입력받아 대문자로 변경하여 출력하는 코드를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입력받아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출력한다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66852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9C3631-6A74-4F3E-8409-E943F28DDA6C}"/>
              </a:ext>
            </a:extLst>
          </p:cNvPr>
          <p:cNvSpPr/>
          <p:nvPr/>
        </p:nvSpPr>
        <p:spPr>
          <a:xfrm>
            <a:off x="508000" y="2057488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AEED3-6443-4290-B000-601CFB2A4C13}"/>
              </a:ext>
            </a:extLst>
          </p:cNvPr>
          <p:cNvSpPr txBox="1"/>
          <p:nvPr/>
        </p:nvSpPr>
        <p:spPr>
          <a:xfrm>
            <a:off x="958376" y="2325949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10818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최소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3F155-2A52-4616-9D75-FE2640A4C176}"/>
              </a:ext>
            </a:extLst>
          </p:cNvPr>
          <p:cNvSpPr txBox="1"/>
          <p:nvPr/>
        </p:nvSpPr>
        <p:spPr>
          <a:xfrm>
            <a:off x="508000" y="1411157"/>
            <a:ext cx="108660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백준 </a:t>
            </a:r>
            <a:r>
              <a:rPr lang="ko-KR" altLang="en-US"/>
              <a:t>사이트 </a:t>
            </a:r>
            <a:r>
              <a:rPr lang="en-US" altLang="ko-KR"/>
              <a:t>10818</a:t>
            </a:r>
            <a:r>
              <a:rPr lang="en-US" altLang="ko-KR" dirty="0"/>
              <a:t>, 2562, 2577, 3052, 1546, 8958, 4344 </a:t>
            </a:r>
            <a:r>
              <a:rPr lang="ko-KR" altLang="en-US" dirty="0"/>
              <a:t>풀기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7768-F8A7-4221-A1C7-915FC2746A01}"/>
              </a:ext>
            </a:extLst>
          </p:cNvPr>
          <p:cNvSpPr txBox="1"/>
          <p:nvPr/>
        </p:nvSpPr>
        <p:spPr>
          <a:xfrm>
            <a:off x="996544" y="2798555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2562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최댓값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EA87B-F11E-4547-8EF4-EED48B2E610E}"/>
              </a:ext>
            </a:extLst>
          </p:cNvPr>
          <p:cNvSpPr txBox="1"/>
          <p:nvPr/>
        </p:nvSpPr>
        <p:spPr>
          <a:xfrm>
            <a:off x="958376" y="3273436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2577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숫자의 개수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BFCBF-40D3-4A34-B46B-AF2CB266C6D2}"/>
              </a:ext>
            </a:extLst>
          </p:cNvPr>
          <p:cNvSpPr txBox="1"/>
          <p:nvPr/>
        </p:nvSpPr>
        <p:spPr>
          <a:xfrm>
            <a:off x="958376" y="3709638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3052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나머지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FCB25-7C9F-4EC2-A293-288D56AFF1F6}"/>
              </a:ext>
            </a:extLst>
          </p:cNvPr>
          <p:cNvSpPr txBox="1"/>
          <p:nvPr/>
        </p:nvSpPr>
        <p:spPr>
          <a:xfrm>
            <a:off x="958376" y="413490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1546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A4AA2-727D-45F7-BD72-15A6DA7A113B}"/>
              </a:ext>
            </a:extLst>
          </p:cNvPr>
          <p:cNvSpPr txBox="1"/>
          <p:nvPr/>
        </p:nvSpPr>
        <p:spPr>
          <a:xfrm>
            <a:off x="958376" y="457732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8958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OX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퀴즈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37B1ED-B37B-4BD0-AA41-245711B7BE09}"/>
              </a:ext>
            </a:extLst>
          </p:cNvPr>
          <p:cNvSpPr txBox="1"/>
          <p:nvPr/>
        </p:nvSpPr>
        <p:spPr>
          <a:xfrm>
            <a:off x="958376" y="501879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4344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평균은 넘겠지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058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Linked 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128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50D4D-C49E-42C3-8E77-BF5B24FD3419}"/>
              </a:ext>
            </a:extLst>
          </p:cNvPr>
          <p:cNvSpPr txBox="1"/>
          <p:nvPr/>
        </p:nvSpPr>
        <p:spPr>
          <a:xfrm>
            <a:off x="508000" y="1166326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CCBFA-EDE1-4439-A119-67C392FFD374}"/>
              </a:ext>
            </a:extLst>
          </p:cNvPr>
          <p:cNvSpPr txBox="1"/>
          <p:nvPr/>
        </p:nvSpPr>
        <p:spPr>
          <a:xfrm>
            <a:off x="970384" y="2034074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4C0DB-A410-4087-A92B-D2E3293C0A5E}"/>
              </a:ext>
            </a:extLst>
          </p:cNvPr>
          <p:cNvSpPr txBox="1"/>
          <p:nvPr/>
        </p:nvSpPr>
        <p:spPr>
          <a:xfrm>
            <a:off x="2164703" y="2034074"/>
            <a:ext cx="54912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자료구조에 데이터를 담거나 표현하는 기초적인 단위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6CE62-87E6-4D5C-B52C-D78F64818AED}"/>
              </a:ext>
            </a:extLst>
          </p:cNvPr>
          <p:cNvSpPr/>
          <p:nvPr/>
        </p:nvSpPr>
        <p:spPr>
          <a:xfrm>
            <a:off x="2548280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6FB297-891D-4036-BCDA-69C52A1F8CC8}"/>
              </a:ext>
            </a:extLst>
          </p:cNvPr>
          <p:cNvSpPr/>
          <p:nvPr/>
        </p:nvSpPr>
        <p:spPr>
          <a:xfrm>
            <a:off x="4174917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ADC54-43E8-4781-8FF1-ABB6C2036290}"/>
              </a:ext>
            </a:extLst>
          </p:cNvPr>
          <p:cNvSpPr/>
          <p:nvPr/>
        </p:nvSpPr>
        <p:spPr>
          <a:xfrm>
            <a:off x="5801554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09526-B1CC-4CC3-A9D2-EEB34122E5C9}"/>
              </a:ext>
            </a:extLst>
          </p:cNvPr>
          <p:cNvSpPr/>
          <p:nvPr/>
        </p:nvSpPr>
        <p:spPr>
          <a:xfrm>
            <a:off x="7428191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990760-B9BE-45DA-955F-05F78F11C900}"/>
              </a:ext>
            </a:extLst>
          </p:cNvPr>
          <p:cNvSpPr/>
          <p:nvPr/>
        </p:nvSpPr>
        <p:spPr>
          <a:xfrm>
            <a:off x="983138" y="280839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941172-8B56-458E-9B43-9B62847E791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34710" y="131437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807845-9123-4928-B9C5-F27164ED74BC}"/>
              </a:ext>
            </a:extLst>
          </p:cNvPr>
          <p:cNvCxnSpPr/>
          <p:nvPr/>
        </p:nvCxnSpPr>
        <p:spPr>
          <a:xfrm flipV="1">
            <a:off x="5361347" y="131437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4AF49D-4ED0-49D0-9833-47E140C07BF8}"/>
              </a:ext>
            </a:extLst>
          </p:cNvPr>
          <p:cNvCxnSpPr/>
          <p:nvPr/>
        </p:nvCxnSpPr>
        <p:spPr>
          <a:xfrm flipV="1">
            <a:off x="6987984" y="131047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960D2E-5B37-4372-B3FB-26094B2B78A0}"/>
              </a:ext>
            </a:extLst>
          </p:cNvPr>
          <p:cNvSpPr/>
          <p:nvPr/>
        </p:nvSpPr>
        <p:spPr>
          <a:xfrm>
            <a:off x="2303079" y="281150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422CD-9815-4E63-9FD7-636D6CF02B2C}"/>
              </a:ext>
            </a:extLst>
          </p:cNvPr>
          <p:cNvSpPr txBox="1"/>
          <p:nvPr/>
        </p:nvSpPr>
        <p:spPr>
          <a:xfrm>
            <a:off x="970384" y="3014599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영역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1D6E2-B635-4CE1-BAE6-4A0D194322A7}"/>
              </a:ext>
            </a:extLst>
          </p:cNvPr>
          <p:cNvSpPr txBox="1"/>
          <p:nvPr/>
        </p:nvSpPr>
        <p:spPr>
          <a:xfrm>
            <a:off x="2303078" y="3014445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08242-ECE5-4A65-A73C-2074ED862E1F}"/>
              </a:ext>
            </a:extLst>
          </p:cNvPr>
          <p:cNvSpPr txBox="1"/>
          <p:nvPr/>
        </p:nvSpPr>
        <p:spPr>
          <a:xfrm>
            <a:off x="8656954" y="2836215"/>
            <a:ext cx="2823846" cy="6463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참조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자바에 포인터가 없는 이유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D6AE1D-ABB3-44B7-BA20-BEFCFB187559}"/>
              </a:ext>
            </a:extLst>
          </p:cNvPr>
          <p:cNvGrpSpPr/>
          <p:nvPr/>
        </p:nvGrpSpPr>
        <p:grpSpPr>
          <a:xfrm rot="10951865">
            <a:off x="1464818" y="1556721"/>
            <a:ext cx="983520" cy="430920"/>
            <a:chOff x="1464818" y="1556721"/>
            <a:chExt cx="9835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14:cNvPr>
                <p14:cNvContentPartPr/>
                <p14:nvPr/>
              </p14:nvContentPartPr>
              <p14:xfrm>
                <a:off x="1464818" y="1556721"/>
                <a:ext cx="983520" cy="430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6178" y="1547721"/>
                  <a:ext cx="1001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14:cNvPr>
                <p14:cNvContentPartPr/>
                <p14:nvPr/>
              </p14:nvContentPartPr>
              <p14:xfrm>
                <a:off x="2435018" y="1585881"/>
                <a:ext cx="360" cy="102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26378" y="1577241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94BCF4-79FC-4532-95F1-9BB17C46DA53}"/>
              </a:ext>
            </a:extLst>
          </p:cNvPr>
          <p:cNvSpPr txBox="1"/>
          <p:nvPr/>
        </p:nvSpPr>
        <p:spPr>
          <a:xfrm>
            <a:off x="593213" y="3992936"/>
            <a:ext cx="1100557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크기를 미리 정하지 않고도 동적 할당이 가능하다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삽입과 삭제 연산에서 오버헤드가 배열보다 적다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특정 인덱스로 접근이 불가능하므로 데이터를 검색하려면 순차적으로 첫 노드부터 끝까지 방문해야한다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713E7-52B4-4ACF-AE18-666FA9226696}"/>
              </a:ext>
            </a:extLst>
          </p:cNvPr>
          <p:cNvSpPr txBox="1"/>
          <p:nvPr/>
        </p:nvSpPr>
        <p:spPr>
          <a:xfrm>
            <a:off x="2529640" y="5746708"/>
            <a:ext cx="713271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연산이 자주 일어나는 환경에서 배열보다 유리한 자료구조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C32ED-5428-4A8C-899B-F7346F2D153C}"/>
              </a:ext>
            </a:extLst>
          </p:cNvPr>
          <p:cNvSpPr txBox="1"/>
          <p:nvPr/>
        </p:nvSpPr>
        <p:spPr>
          <a:xfrm>
            <a:off x="4639192" y="5137017"/>
            <a:ext cx="29136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동작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D0836-0559-47C4-A0EF-7D78E488B75A}"/>
              </a:ext>
            </a:extLst>
          </p:cNvPr>
          <p:cNvSpPr txBox="1"/>
          <p:nvPr/>
        </p:nvSpPr>
        <p:spPr>
          <a:xfrm>
            <a:off x="2864498" y="111828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2D059-4FFF-4936-B864-4CCAD67DE196}"/>
              </a:ext>
            </a:extLst>
          </p:cNvPr>
          <p:cNvSpPr txBox="1"/>
          <p:nvPr/>
        </p:nvSpPr>
        <p:spPr>
          <a:xfrm>
            <a:off x="4528499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A1762-9CA2-4B9F-96C4-0C685016B7C0}"/>
              </a:ext>
            </a:extLst>
          </p:cNvPr>
          <p:cNvSpPr txBox="1"/>
          <p:nvPr/>
        </p:nvSpPr>
        <p:spPr>
          <a:xfrm>
            <a:off x="6155136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0A948-0A0D-4E22-85B6-B5B1DF32E99C}"/>
              </a:ext>
            </a:extLst>
          </p:cNvPr>
          <p:cNvSpPr txBox="1"/>
          <p:nvPr/>
        </p:nvSpPr>
        <p:spPr>
          <a:xfrm>
            <a:off x="7744409" y="112248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90689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71530-650C-4704-8FD9-1E855BF6CC3A}"/>
              </a:ext>
            </a:extLst>
          </p:cNvPr>
          <p:cNvSpPr txBox="1"/>
          <p:nvPr/>
        </p:nvSpPr>
        <p:spPr>
          <a:xfrm>
            <a:off x="463963" y="1610732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126832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1753469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380106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006743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313262" y="425125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/>
          <p:nvPr/>
        </p:nvCxnSpPr>
        <p:spPr>
          <a:xfrm flipV="1">
            <a:off x="2939899" y="425125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/>
          <p:nvPr/>
        </p:nvCxnSpPr>
        <p:spPr>
          <a:xfrm flipV="1">
            <a:off x="4566536" y="424735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443050" y="405516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107051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3733688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322961" y="405936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14520-355B-45A5-9318-F413B6E0EEC0}"/>
              </a:ext>
            </a:extLst>
          </p:cNvPr>
          <p:cNvSpPr/>
          <p:nvPr/>
        </p:nvSpPr>
        <p:spPr>
          <a:xfrm>
            <a:off x="3191020" y="189053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D812FE-D9C8-4F33-A2A5-5A78AFEDDCE9}"/>
              </a:ext>
            </a:extLst>
          </p:cNvPr>
          <p:cNvSpPr/>
          <p:nvPr/>
        </p:nvSpPr>
        <p:spPr>
          <a:xfrm>
            <a:off x="4820721" y="189053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E58C43-9FF1-40C9-A535-65D6036A7B4D}"/>
              </a:ext>
            </a:extLst>
          </p:cNvPr>
          <p:cNvSpPr/>
          <p:nvPr/>
        </p:nvSpPr>
        <p:spPr>
          <a:xfrm>
            <a:off x="5603022" y="2838814"/>
            <a:ext cx="118643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새 배열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10298F-A1F8-44E6-B6DF-246032C10D7D}"/>
              </a:ext>
            </a:extLst>
          </p:cNvPr>
          <p:cNvSpPr/>
          <p:nvPr/>
        </p:nvSpPr>
        <p:spPr>
          <a:xfrm>
            <a:off x="6416340" y="188587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D3827-8D54-4B97-8805-3F47A709B9C7}"/>
              </a:ext>
            </a:extLst>
          </p:cNvPr>
          <p:cNvSpPr txBox="1"/>
          <p:nvPr/>
        </p:nvSpPr>
        <p:spPr>
          <a:xfrm>
            <a:off x="576106" y="2078114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8ADFA1-6882-480D-B9E1-C2B2B04F2F07}"/>
              </a:ext>
            </a:extLst>
          </p:cNvPr>
          <p:cNvSpPr/>
          <p:nvPr/>
        </p:nvSpPr>
        <p:spPr>
          <a:xfrm>
            <a:off x="8115905" y="188587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4099F0-C95B-485C-8B3E-8C8E82F376AC}"/>
              </a:ext>
            </a:extLst>
          </p:cNvPr>
          <p:cNvCxnSpPr/>
          <p:nvPr/>
        </p:nvCxnSpPr>
        <p:spPr>
          <a:xfrm>
            <a:off x="9433249" y="1230060"/>
            <a:ext cx="0" cy="2191078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182E082-6DBD-42F9-8155-0994EE873266}"/>
              </a:ext>
            </a:extLst>
          </p:cNvPr>
          <p:cNvSpPr/>
          <p:nvPr/>
        </p:nvSpPr>
        <p:spPr>
          <a:xfrm rot="16200000">
            <a:off x="6029252" y="2318963"/>
            <a:ext cx="371383" cy="415585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915091-B6B8-4B3A-A50F-FA1A1973536E}"/>
              </a:ext>
            </a:extLst>
          </p:cNvPr>
          <p:cNvCxnSpPr>
            <a:cxnSpLocks/>
          </p:cNvCxnSpPr>
          <p:nvPr/>
        </p:nvCxnSpPr>
        <p:spPr>
          <a:xfrm>
            <a:off x="6481658" y="1610732"/>
            <a:ext cx="447893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8BC212-9D9C-4EB3-8A76-1213041DA448}"/>
              </a:ext>
            </a:extLst>
          </p:cNvPr>
          <p:cNvSpPr txBox="1"/>
          <p:nvPr/>
        </p:nvSpPr>
        <p:spPr>
          <a:xfrm>
            <a:off x="7905910" y="3450751"/>
            <a:ext cx="30546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기존에 잡아놓은 메모리 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9EAC54-18C4-4A32-9C7D-1CFB295B1314}"/>
              </a:ext>
            </a:extLst>
          </p:cNvPr>
          <p:cNvSpPr/>
          <p:nvPr/>
        </p:nvSpPr>
        <p:spPr>
          <a:xfrm>
            <a:off x="9711524" y="188378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C99F76-EC47-4A30-B825-CE02A6959360}"/>
              </a:ext>
            </a:extLst>
          </p:cNvPr>
          <p:cNvSpPr txBox="1"/>
          <p:nvPr/>
        </p:nvSpPr>
        <p:spPr>
          <a:xfrm>
            <a:off x="2231040" y="2838813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하나의 배열을 삽입하는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B2F10C-CE0C-41E3-9338-E59F3E001E77}"/>
              </a:ext>
            </a:extLst>
          </p:cNvPr>
          <p:cNvSpPr txBox="1"/>
          <p:nvPr/>
        </p:nvSpPr>
        <p:spPr>
          <a:xfrm>
            <a:off x="7110951" y="831426"/>
            <a:ext cx="41318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칸씩 뒤로 밀리면서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오버헤드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발생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40664A-2300-4873-9724-65689A10D8DA}"/>
              </a:ext>
            </a:extLst>
          </p:cNvPr>
          <p:cNvSpPr txBox="1"/>
          <p:nvPr/>
        </p:nvSpPr>
        <p:spPr>
          <a:xfrm>
            <a:off x="576106" y="3635415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C53114-8DC3-44B9-AD3F-CC3E57522A8C}"/>
              </a:ext>
            </a:extLst>
          </p:cNvPr>
          <p:cNvSpPr/>
          <p:nvPr/>
        </p:nvSpPr>
        <p:spPr>
          <a:xfrm>
            <a:off x="2547258" y="496473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83FE6-7759-4239-A1D0-48E3C77D73C7}"/>
              </a:ext>
            </a:extLst>
          </p:cNvPr>
          <p:cNvSpPr txBox="1"/>
          <p:nvPr/>
        </p:nvSpPr>
        <p:spPr>
          <a:xfrm>
            <a:off x="2900840" y="492421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2A3F7C9-E798-4810-B963-5078D15DA1AB}"/>
              </a:ext>
            </a:extLst>
          </p:cNvPr>
          <p:cNvCxnSpPr/>
          <p:nvPr/>
        </p:nvCxnSpPr>
        <p:spPr>
          <a:xfrm flipV="1">
            <a:off x="3137979" y="4424491"/>
            <a:ext cx="0" cy="5249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8F1D8-85D1-431A-938B-728ADF056912}"/>
              </a:ext>
            </a:extLst>
          </p:cNvPr>
          <p:cNvSpPr/>
          <p:nvPr/>
        </p:nvSpPr>
        <p:spPr>
          <a:xfrm>
            <a:off x="5603022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BF1C31-F82F-4B89-838A-8A638426A4D7}"/>
              </a:ext>
            </a:extLst>
          </p:cNvPr>
          <p:cNvSpPr/>
          <p:nvPr/>
        </p:nvSpPr>
        <p:spPr>
          <a:xfrm>
            <a:off x="7229659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5420F8F-6005-4DB6-BD9B-7D77BBE446EE}"/>
              </a:ext>
            </a:extLst>
          </p:cNvPr>
          <p:cNvSpPr/>
          <p:nvPr/>
        </p:nvSpPr>
        <p:spPr>
          <a:xfrm>
            <a:off x="8856296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915238-41A4-4295-85E7-2B97AC266659}"/>
              </a:ext>
            </a:extLst>
          </p:cNvPr>
          <p:cNvSpPr/>
          <p:nvPr/>
        </p:nvSpPr>
        <p:spPr>
          <a:xfrm>
            <a:off x="10482933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0347987-854B-477F-9274-4BEF038822C4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6789452" y="50367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45A079A-3F8F-43C3-9CEC-00B32E4BBA1E}"/>
              </a:ext>
            </a:extLst>
          </p:cNvPr>
          <p:cNvCxnSpPr>
            <a:cxnSpLocks/>
          </p:cNvCxnSpPr>
          <p:nvPr/>
        </p:nvCxnSpPr>
        <p:spPr>
          <a:xfrm flipV="1">
            <a:off x="10042726" y="50328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583CD9B-F546-48D4-9B1C-AF3ACE4E95DA}"/>
              </a:ext>
            </a:extLst>
          </p:cNvPr>
          <p:cNvSpPr txBox="1"/>
          <p:nvPr/>
        </p:nvSpPr>
        <p:spPr>
          <a:xfrm>
            <a:off x="5919240" y="48406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1E7ACE-BD66-4681-B4BC-4A3EA28ED0CF}"/>
              </a:ext>
            </a:extLst>
          </p:cNvPr>
          <p:cNvSpPr txBox="1"/>
          <p:nvPr/>
        </p:nvSpPr>
        <p:spPr>
          <a:xfrm>
            <a:off x="7583241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EED868-70ED-4E8E-AEEC-E2912EBF867C}"/>
              </a:ext>
            </a:extLst>
          </p:cNvPr>
          <p:cNvSpPr txBox="1"/>
          <p:nvPr/>
        </p:nvSpPr>
        <p:spPr>
          <a:xfrm>
            <a:off x="9209878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3744BE-388A-4664-B1B3-469D6B7B62EC}"/>
              </a:ext>
            </a:extLst>
          </p:cNvPr>
          <p:cNvSpPr txBox="1"/>
          <p:nvPr/>
        </p:nvSpPr>
        <p:spPr>
          <a:xfrm>
            <a:off x="10799151" y="48448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C23077E-1708-4BB6-90EE-B2E853F926D0}"/>
              </a:ext>
            </a:extLst>
          </p:cNvPr>
          <p:cNvSpPr/>
          <p:nvPr/>
        </p:nvSpPr>
        <p:spPr>
          <a:xfrm>
            <a:off x="8051034" y="594426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D5D535-8076-466D-A3AD-DD3A03741F9B}"/>
              </a:ext>
            </a:extLst>
          </p:cNvPr>
          <p:cNvSpPr txBox="1"/>
          <p:nvPr/>
        </p:nvSpPr>
        <p:spPr>
          <a:xfrm>
            <a:off x="8404616" y="590375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7158FC-1B47-496E-8E59-1E03741A3A78}"/>
              </a:ext>
            </a:extLst>
          </p:cNvPr>
          <p:cNvCxnSpPr/>
          <p:nvPr/>
        </p:nvCxnSpPr>
        <p:spPr>
          <a:xfrm>
            <a:off x="8094473" y="5298262"/>
            <a:ext cx="426327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D7C0D3B-F46E-479D-B7F0-D3F6A7C6E45A}"/>
              </a:ext>
            </a:extLst>
          </p:cNvPr>
          <p:cNvCxnSpPr/>
          <p:nvPr/>
        </p:nvCxnSpPr>
        <p:spPr>
          <a:xfrm flipV="1">
            <a:off x="8950839" y="5261794"/>
            <a:ext cx="192082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B9C59B-AFC1-4FD8-95EF-6A8C40180EF4}"/>
              </a:ext>
            </a:extLst>
          </p:cNvPr>
          <p:cNvSpPr txBox="1"/>
          <p:nvPr/>
        </p:nvSpPr>
        <p:spPr>
          <a:xfrm>
            <a:off x="9237464" y="5416342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변경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8ABEC9-8CC3-4101-B95E-0F06A7B4A67C}"/>
              </a:ext>
            </a:extLst>
          </p:cNvPr>
          <p:cNvSpPr txBox="1"/>
          <p:nvPr/>
        </p:nvSpPr>
        <p:spPr>
          <a:xfrm>
            <a:off x="1362720" y="5915673"/>
            <a:ext cx="50295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오버헤드가 발생하지 않는다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A49757-696F-4792-B548-870BA4C75971}"/>
              </a:ext>
            </a:extLst>
          </p:cNvPr>
          <p:cNvSpPr txBox="1"/>
          <p:nvPr/>
        </p:nvSpPr>
        <p:spPr>
          <a:xfrm>
            <a:off x="3475741" y="184735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09E070-0870-4F3F-81DB-A18A7AD434E3}"/>
              </a:ext>
            </a:extLst>
          </p:cNvPr>
          <p:cNvSpPr txBox="1"/>
          <p:nvPr/>
        </p:nvSpPr>
        <p:spPr>
          <a:xfrm>
            <a:off x="5133720" y="1853941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536BF0D-EFC8-4C02-A5E4-4B3F1A0D07CB}"/>
              </a:ext>
            </a:extLst>
          </p:cNvPr>
          <p:cNvSpPr txBox="1"/>
          <p:nvPr/>
        </p:nvSpPr>
        <p:spPr>
          <a:xfrm>
            <a:off x="6762234" y="185391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1A699F-50F5-43B1-8D93-C9F14A44A857}"/>
              </a:ext>
            </a:extLst>
          </p:cNvPr>
          <p:cNvSpPr txBox="1"/>
          <p:nvPr/>
        </p:nvSpPr>
        <p:spPr>
          <a:xfrm>
            <a:off x="8453321" y="1864738"/>
            <a:ext cx="50363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5E9F-8D42-4E72-A3CE-1B5FD3DE6009}"/>
              </a:ext>
            </a:extLst>
          </p:cNvPr>
          <p:cNvSpPr txBox="1"/>
          <p:nvPr/>
        </p:nvSpPr>
        <p:spPr>
          <a:xfrm>
            <a:off x="10028942" y="1854970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36848639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C387A-A327-422C-BA1D-4F84A6ACA301}"/>
              </a:ext>
            </a:extLst>
          </p:cNvPr>
          <p:cNvSpPr txBox="1"/>
          <p:nvPr/>
        </p:nvSpPr>
        <p:spPr>
          <a:xfrm>
            <a:off x="508000" y="1669254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DD7F-0756-4B59-B6D3-34CB98796B8C}"/>
              </a:ext>
            </a:extLst>
          </p:cNvPr>
          <p:cNvSpPr txBox="1"/>
          <p:nvPr/>
        </p:nvSpPr>
        <p:spPr>
          <a:xfrm>
            <a:off x="508000" y="3429000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642585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2269222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895859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522496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829015" y="23543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>
            <a:cxnSpLocks/>
          </p:cNvCxnSpPr>
          <p:nvPr/>
        </p:nvCxnSpPr>
        <p:spPr>
          <a:xfrm flipV="1">
            <a:off x="3455652" y="235436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>
            <a:cxnSpLocks/>
          </p:cNvCxnSpPr>
          <p:nvPr/>
        </p:nvCxnSpPr>
        <p:spPr>
          <a:xfrm flipV="1">
            <a:off x="5082289" y="2350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958803" y="21582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622804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4249441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838714" y="21624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78F49-F194-45D1-960E-39EBAEC9D90D}"/>
              </a:ext>
            </a:extLst>
          </p:cNvPr>
          <p:cNvCxnSpPr/>
          <p:nvPr/>
        </p:nvCxnSpPr>
        <p:spPr>
          <a:xfrm flipH="1">
            <a:off x="4029075" y="1885950"/>
            <a:ext cx="962025" cy="85725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E55F2F-A28F-4E41-8CA3-CC026E5BE77F}"/>
              </a:ext>
            </a:extLst>
          </p:cNvPr>
          <p:cNvSpPr/>
          <p:nvPr/>
        </p:nvSpPr>
        <p:spPr>
          <a:xfrm>
            <a:off x="642585" y="293127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2A300C-E9D1-4446-8245-762FF0879044}"/>
              </a:ext>
            </a:extLst>
          </p:cNvPr>
          <p:cNvSpPr/>
          <p:nvPr/>
        </p:nvSpPr>
        <p:spPr>
          <a:xfrm>
            <a:off x="2269222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37E569-2502-4A46-80A0-9C5060791971}"/>
              </a:ext>
            </a:extLst>
          </p:cNvPr>
          <p:cNvSpPr/>
          <p:nvPr/>
        </p:nvSpPr>
        <p:spPr>
          <a:xfrm>
            <a:off x="5522496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1C4E75-4A77-401A-B2AC-2937ED94D0CA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1829015" y="307932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EF2CB0-2DC7-4BC3-A0BC-E27E9B3DEFC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455652" y="3079322"/>
            <a:ext cx="2066844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927E25-99AF-45A9-B130-B9CA84FDCA5D}"/>
              </a:ext>
            </a:extLst>
          </p:cNvPr>
          <p:cNvSpPr txBox="1"/>
          <p:nvPr/>
        </p:nvSpPr>
        <p:spPr>
          <a:xfrm>
            <a:off x="958803" y="288323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8C8F0-1805-41BC-9C31-16A8392568C5}"/>
              </a:ext>
            </a:extLst>
          </p:cNvPr>
          <p:cNvSpPr txBox="1"/>
          <p:nvPr/>
        </p:nvSpPr>
        <p:spPr>
          <a:xfrm>
            <a:off x="2622804" y="289075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58DC1F-D56C-45E6-819E-376947A332DF}"/>
              </a:ext>
            </a:extLst>
          </p:cNvPr>
          <p:cNvSpPr txBox="1"/>
          <p:nvPr/>
        </p:nvSpPr>
        <p:spPr>
          <a:xfrm>
            <a:off x="5838714" y="288743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65C14-7030-4B23-9EFB-6888BBF04E54}"/>
              </a:ext>
            </a:extLst>
          </p:cNvPr>
          <p:cNvSpPr txBox="1"/>
          <p:nvPr/>
        </p:nvSpPr>
        <p:spPr>
          <a:xfrm>
            <a:off x="4029074" y="1676806"/>
            <a:ext cx="9620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CEF636-CFC1-45C1-8CA6-B81D4797639A}"/>
              </a:ext>
            </a:extLst>
          </p:cNvPr>
          <p:cNvSpPr txBox="1"/>
          <p:nvPr/>
        </p:nvSpPr>
        <p:spPr>
          <a:xfrm>
            <a:off x="6913178" y="2855615"/>
            <a:ext cx="44909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Gabage Collection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자동으로 메모리 회수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B8B65-C004-4B92-B289-027B2D1B93DB}"/>
              </a:ext>
            </a:extLst>
          </p:cNvPr>
          <p:cNvSpPr txBox="1"/>
          <p:nvPr/>
        </p:nvSpPr>
        <p:spPr>
          <a:xfrm>
            <a:off x="7417609" y="1915621"/>
            <a:ext cx="313162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포인터를 회수한다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초기화 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7299C1-0A37-45A5-9D50-37C58634A9AE}"/>
              </a:ext>
            </a:extLst>
          </p:cNvPr>
          <p:cNvSpPr/>
          <p:nvPr/>
        </p:nvSpPr>
        <p:spPr>
          <a:xfrm>
            <a:off x="642585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6DEB94-9A9B-45DA-829D-A9D24915FF86}"/>
              </a:ext>
            </a:extLst>
          </p:cNvPr>
          <p:cNvSpPr/>
          <p:nvPr/>
        </p:nvSpPr>
        <p:spPr>
          <a:xfrm>
            <a:off x="2269222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E3631A-8ADE-45B5-8E73-6D51DB0FBA82}"/>
              </a:ext>
            </a:extLst>
          </p:cNvPr>
          <p:cNvSpPr/>
          <p:nvPr/>
        </p:nvSpPr>
        <p:spPr>
          <a:xfrm>
            <a:off x="3895859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493F9B-622B-4B0B-9018-3427D6ECB098}"/>
              </a:ext>
            </a:extLst>
          </p:cNvPr>
          <p:cNvSpPr/>
          <p:nvPr/>
        </p:nvSpPr>
        <p:spPr>
          <a:xfrm>
            <a:off x="5522496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5C263-2927-4950-BCAC-7DE160347385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1829015" y="4129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F9B01D7-2888-4888-B8F1-5E3031CCA0AD}"/>
              </a:ext>
            </a:extLst>
          </p:cNvPr>
          <p:cNvCxnSpPr/>
          <p:nvPr/>
        </p:nvCxnSpPr>
        <p:spPr>
          <a:xfrm flipV="1">
            <a:off x="3455652" y="41294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1E2B6E-56E7-47E5-98D8-C3714450E301}"/>
              </a:ext>
            </a:extLst>
          </p:cNvPr>
          <p:cNvCxnSpPr/>
          <p:nvPr/>
        </p:nvCxnSpPr>
        <p:spPr>
          <a:xfrm flipV="1">
            <a:off x="5082289" y="4125565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FF10A3-6848-47B6-B9AA-511AEAEB5596}"/>
              </a:ext>
            </a:extLst>
          </p:cNvPr>
          <p:cNvSpPr txBox="1"/>
          <p:nvPr/>
        </p:nvSpPr>
        <p:spPr>
          <a:xfrm>
            <a:off x="958803" y="393337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3C4717-4C49-4416-9C68-A08D1B751AD4}"/>
              </a:ext>
            </a:extLst>
          </p:cNvPr>
          <p:cNvSpPr txBox="1"/>
          <p:nvPr/>
        </p:nvSpPr>
        <p:spPr>
          <a:xfrm>
            <a:off x="2622804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5E9D7-FBA2-4A28-8A9D-1ED7089D24D1}"/>
              </a:ext>
            </a:extLst>
          </p:cNvPr>
          <p:cNvSpPr txBox="1"/>
          <p:nvPr/>
        </p:nvSpPr>
        <p:spPr>
          <a:xfrm>
            <a:off x="4249441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2F56E8-5D7F-441E-A6C9-1C850B841B2E}"/>
              </a:ext>
            </a:extLst>
          </p:cNvPr>
          <p:cNvSpPr txBox="1"/>
          <p:nvPr/>
        </p:nvSpPr>
        <p:spPr>
          <a:xfrm>
            <a:off x="5838714" y="393757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6F9480-A836-4010-AF15-F1C3A8C6185D}"/>
              </a:ext>
            </a:extLst>
          </p:cNvPr>
          <p:cNvSpPr txBox="1"/>
          <p:nvPr/>
        </p:nvSpPr>
        <p:spPr>
          <a:xfrm>
            <a:off x="830563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778F1-1C0F-4C4D-81AA-E59B26523BC2}"/>
              </a:ext>
            </a:extLst>
          </p:cNvPr>
          <p:cNvSpPr txBox="1"/>
          <p:nvPr/>
        </p:nvSpPr>
        <p:spPr>
          <a:xfrm>
            <a:off x="2412316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038932-5B81-4197-A104-370D500CF12F}"/>
              </a:ext>
            </a:extLst>
          </p:cNvPr>
          <p:cNvSpPr txBox="1"/>
          <p:nvPr/>
        </p:nvSpPr>
        <p:spPr>
          <a:xfrm>
            <a:off x="3992961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2AC39E-16F5-4F4F-A1DC-6F651F899DBD}"/>
              </a:ext>
            </a:extLst>
          </p:cNvPr>
          <p:cNvSpPr txBox="1"/>
          <p:nvPr/>
        </p:nvSpPr>
        <p:spPr>
          <a:xfrm>
            <a:off x="5665590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4D22B3-6229-4AD5-917C-A7BF62DD777F}"/>
              </a:ext>
            </a:extLst>
          </p:cNvPr>
          <p:cNvSpPr txBox="1"/>
          <p:nvPr/>
        </p:nvSpPr>
        <p:spPr>
          <a:xfrm>
            <a:off x="7269524" y="3933375"/>
            <a:ext cx="4862866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value : 4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검색 시 찾을 때까지 모두 순회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Time Complexity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O(1)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O(n)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가진다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케이스의 경우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O(4)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시간복잡도를 가짐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4B1163-0C86-4A5D-83B0-15523E9F11D2}"/>
              </a:ext>
            </a:extLst>
          </p:cNvPr>
          <p:cNvSpPr/>
          <p:nvPr/>
        </p:nvSpPr>
        <p:spPr>
          <a:xfrm>
            <a:off x="642585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9A0D9A-194F-4835-B488-43EC54B62557}"/>
              </a:ext>
            </a:extLst>
          </p:cNvPr>
          <p:cNvSpPr/>
          <p:nvPr/>
        </p:nvSpPr>
        <p:spPr>
          <a:xfrm>
            <a:off x="2269222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4F1B5D-41DF-43CE-BB76-9DF896496D11}"/>
              </a:ext>
            </a:extLst>
          </p:cNvPr>
          <p:cNvSpPr/>
          <p:nvPr/>
        </p:nvSpPr>
        <p:spPr>
          <a:xfrm>
            <a:off x="3895859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0704D9-0E14-4992-8878-F150FC3BC345}"/>
              </a:ext>
            </a:extLst>
          </p:cNvPr>
          <p:cNvSpPr/>
          <p:nvPr/>
        </p:nvSpPr>
        <p:spPr>
          <a:xfrm>
            <a:off x="5522496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BE438D-AF8B-44F5-A2D8-99B9DFFF8BF7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1829015" y="509433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19E9D6-6996-484E-83B2-F890135A8A09}"/>
              </a:ext>
            </a:extLst>
          </p:cNvPr>
          <p:cNvCxnSpPr/>
          <p:nvPr/>
        </p:nvCxnSpPr>
        <p:spPr>
          <a:xfrm flipV="1">
            <a:off x="3455652" y="509433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0A7805-E65E-4582-9BCB-A9552D235661}"/>
              </a:ext>
            </a:extLst>
          </p:cNvPr>
          <p:cNvCxnSpPr/>
          <p:nvPr/>
        </p:nvCxnSpPr>
        <p:spPr>
          <a:xfrm flipV="1">
            <a:off x="5082289" y="509043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4138AC5-8F42-4043-8CCC-BB9D7F230C5A}"/>
              </a:ext>
            </a:extLst>
          </p:cNvPr>
          <p:cNvSpPr txBox="1"/>
          <p:nvPr/>
        </p:nvSpPr>
        <p:spPr>
          <a:xfrm>
            <a:off x="958803" y="489824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59ED2-8F5D-4D3A-ACD5-70C5429F43EB}"/>
              </a:ext>
            </a:extLst>
          </p:cNvPr>
          <p:cNvSpPr txBox="1"/>
          <p:nvPr/>
        </p:nvSpPr>
        <p:spPr>
          <a:xfrm>
            <a:off x="2622804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CB2C02-B01C-4AD9-979F-9737F469C113}"/>
              </a:ext>
            </a:extLst>
          </p:cNvPr>
          <p:cNvSpPr txBox="1"/>
          <p:nvPr/>
        </p:nvSpPr>
        <p:spPr>
          <a:xfrm>
            <a:off x="4249441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E24A5-1C8C-455A-9577-8AA2BF2DE011}"/>
              </a:ext>
            </a:extLst>
          </p:cNvPr>
          <p:cNvSpPr txBox="1"/>
          <p:nvPr/>
        </p:nvSpPr>
        <p:spPr>
          <a:xfrm>
            <a:off x="5838714" y="490244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D49B27-C721-4C29-BD68-711E8D29B612}"/>
              </a:ext>
            </a:extLst>
          </p:cNvPr>
          <p:cNvSpPr txBox="1"/>
          <p:nvPr/>
        </p:nvSpPr>
        <p:spPr>
          <a:xfrm>
            <a:off x="830563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FB715A-5C05-463F-9538-75C240007F3F}"/>
              </a:ext>
            </a:extLst>
          </p:cNvPr>
          <p:cNvSpPr txBox="1"/>
          <p:nvPr/>
        </p:nvSpPr>
        <p:spPr>
          <a:xfrm>
            <a:off x="2412316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C156DA-588F-4C70-A60D-C24F68EE1E00}"/>
              </a:ext>
            </a:extLst>
          </p:cNvPr>
          <p:cNvSpPr txBox="1"/>
          <p:nvPr/>
        </p:nvSpPr>
        <p:spPr>
          <a:xfrm>
            <a:off x="3992961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BCD910-8DE0-4F60-BF52-72DC206A83B6}"/>
              </a:ext>
            </a:extLst>
          </p:cNvPr>
          <p:cNvSpPr txBox="1"/>
          <p:nvPr/>
        </p:nvSpPr>
        <p:spPr>
          <a:xfrm>
            <a:off x="5665590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14:cNvPr>
              <p14:cNvContentPartPr/>
              <p14:nvPr/>
            </p14:nvContentPartPr>
            <p14:xfrm>
              <a:off x="3343521" y="5700470"/>
              <a:ext cx="649440" cy="1274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521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14:cNvPr>
              <p14:cNvContentPartPr/>
              <p14:nvPr/>
            </p14:nvContentPartPr>
            <p14:xfrm>
              <a:off x="3991521" y="5700830"/>
              <a:ext cx="58680" cy="936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2521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14:cNvPr>
              <p14:cNvContentPartPr/>
              <p14:nvPr/>
            </p14:nvContentPartPr>
            <p14:xfrm>
              <a:off x="4929844" y="5666990"/>
              <a:ext cx="649440" cy="12744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0844" y="565799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14:cNvPr>
              <p14:cNvContentPartPr/>
              <p14:nvPr/>
            </p14:nvContentPartPr>
            <p14:xfrm>
              <a:off x="5577844" y="5667350"/>
              <a:ext cx="58680" cy="9360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8844" y="565835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14:cNvPr>
              <p14:cNvContentPartPr/>
              <p14:nvPr/>
            </p14:nvContentPartPr>
            <p14:xfrm>
              <a:off x="1670565" y="5700470"/>
              <a:ext cx="649440" cy="12744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1565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14:cNvPr>
              <p14:cNvContentPartPr/>
              <p14:nvPr/>
            </p14:nvContentPartPr>
            <p14:xfrm>
              <a:off x="2318565" y="5700830"/>
              <a:ext cx="58680" cy="936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9565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32F4D833-B408-4D13-AA48-E4CE90E64412}"/>
              </a:ext>
            </a:extLst>
          </p:cNvPr>
          <p:cNvSpPr txBox="1"/>
          <p:nvPr/>
        </p:nvSpPr>
        <p:spPr>
          <a:xfrm>
            <a:off x="926743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E0C089-B265-4CE8-9ABD-BBAA9C4AF467}"/>
              </a:ext>
            </a:extLst>
          </p:cNvPr>
          <p:cNvSpPr txBox="1"/>
          <p:nvPr/>
        </p:nvSpPr>
        <p:spPr>
          <a:xfrm>
            <a:off x="2524526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11471D-E142-4E4A-A2DD-BA8020E3BE96}"/>
              </a:ext>
            </a:extLst>
          </p:cNvPr>
          <p:cNvSpPr txBox="1"/>
          <p:nvPr/>
        </p:nvSpPr>
        <p:spPr>
          <a:xfrm>
            <a:off x="4122309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6B5070-5CC0-4882-9632-A2F7EB56CC9A}"/>
              </a:ext>
            </a:extLst>
          </p:cNvPr>
          <p:cNvSpPr txBox="1"/>
          <p:nvPr/>
        </p:nvSpPr>
        <p:spPr>
          <a:xfrm>
            <a:off x="5720092" y="5862669"/>
            <a:ext cx="61170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 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09395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16972-5BAC-4C10-BAF5-BB3CFA6956D5}"/>
              </a:ext>
            </a:extLst>
          </p:cNvPr>
          <p:cNvSpPr txBox="1"/>
          <p:nvPr/>
        </p:nvSpPr>
        <p:spPr>
          <a:xfrm>
            <a:off x="438150" y="1074657"/>
            <a:ext cx="26571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679B7-3077-4033-9419-853E77F19B2C}"/>
              </a:ext>
            </a:extLst>
          </p:cNvPr>
          <p:cNvSpPr txBox="1"/>
          <p:nvPr/>
        </p:nvSpPr>
        <p:spPr>
          <a:xfrm>
            <a:off x="438150" y="2131932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28E6F-4B69-49B7-8408-51CB465269FA}"/>
              </a:ext>
            </a:extLst>
          </p:cNvPr>
          <p:cNvSpPr txBox="1"/>
          <p:nvPr/>
        </p:nvSpPr>
        <p:spPr>
          <a:xfrm>
            <a:off x="438150" y="3436857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9361E-0566-4E77-A46B-2DC0DA25F85E}"/>
              </a:ext>
            </a:extLst>
          </p:cNvPr>
          <p:cNvSpPr txBox="1"/>
          <p:nvPr/>
        </p:nvSpPr>
        <p:spPr>
          <a:xfrm>
            <a:off x="438149" y="4741782"/>
            <a:ext cx="2752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원형 단일 연결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C61642-B9C9-4DDB-94B9-4F7139AD6961}"/>
              </a:ext>
            </a:extLst>
          </p:cNvPr>
          <p:cNvSpPr/>
          <p:nvPr/>
        </p:nvSpPr>
        <p:spPr>
          <a:xfrm>
            <a:off x="4259431" y="2120500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60FD5-0E03-492B-BA9D-B3D280D45527}"/>
              </a:ext>
            </a:extLst>
          </p:cNvPr>
          <p:cNvSpPr/>
          <p:nvPr/>
        </p:nvSpPr>
        <p:spPr>
          <a:xfrm>
            <a:off x="4956760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E5E41-0E5A-43CC-BCAD-DFE386FFA323}"/>
              </a:ext>
            </a:extLst>
          </p:cNvPr>
          <p:cNvSpPr/>
          <p:nvPr/>
        </p:nvSpPr>
        <p:spPr>
          <a:xfrm>
            <a:off x="3910767" y="346387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190D0F-4715-431B-9A61-DC32E43CCA84}"/>
              </a:ext>
            </a:extLst>
          </p:cNvPr>
          <p:cNvSpPr/>
          <p:nvPr/>
        </p:nvSpPr>
        <p:spPr>
          <a:xfrm>
            <a:off x="4608096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8123BE-2EB8-453C-99D4-EF69BD496478}"/>
              </a:ext>
            </a:extLst>
          </p:cNvPr>
          <p:cNvSpPr/>
          <p:nvPr/>
        </p:nvSpPr>
        <p:spPr>
          <a:xfrm>
            <a:off x="6351418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43116-2583-40A3-84CB-6E871CDFBBB0}"/>
              </a:ext>
            </a:extLst>
          </p:cNvPr>
          <p:cNvSpPr/>
          <p:nvPr/>
        </p:nvSpPr>
        <p:spPr>
          <a:xfrm>
            <a:off x="7048747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0310F-CF8F-4AF1-A8B8-6C57E67FC080}"/>
              </a:ext>
            </a:extLst>
          </p:cNvPr>
          <p:cNvSpPr/>
          <p:nvPr/>
        </p:nvSpPr>
        <p:spPr>
          <a:xfrm>
            <a:off x="8443405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B1D96-AA83-4C74-AEDE-44E402E9A039}"/>
              </a:ext>
            </a:extLst>
          </p:cNvPr>
          <p:cNvSpPr/>
          <p:nvPr/>
        </p:nvSpPr>
        <p:spPr>
          <a:xfrm>
            <a:off x="9140734" y="212049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0DA41E-65F4-4F2A-B83D-EB77B4752886}"/>
              </a:ext>
            </a:extLst>
          </p:cNvPr>
          <p:cNvCxnSpPr/>
          <p:nvPr/>
        </p:nvCxnSpPr>
        <p:spPr>
          <a:xfrm>
            <a:off x="5305425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48358A-D1F8-45FA-814A-10824B3FFDBB}"/>
              </a:ext>
            </a:extLst>
          </p:cNvPr>
          <p:cNvCxnSpPr/>
          <p:nvPr/>
        </p:nvCxnSpPr>
        <p:spPr>
          <a:xfrm>
            <a:off x="744855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9168FB-E4A4-48FA-A425-3AB197C884B4}"/>
              </a:ext>
            </a:extLst>
          </p:cNvPr>
          <p:cNvCxnSpPr/>
          <p:nvPr/>
        </p:nvCxnSpPr>
        <p:spPr>
          <a:xfrm>
            <a:off x="952500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3D9883-B5EB-44BF-9163-CDCA978564B7}"/>
              </a:ext>
            </a:extLst>
          </p:cNvPr>
          <p:cNvCxnSpPr>
            <a:cxnSpLocks/>
          </p:cNvCxnSpPr>
          <p:nvPr/>
        </p:nvCxnSpPr>
        <p:spPr>
          <a:xfrm>
            <a:off x="4259430" y="1586140"/>
            <a:ext cx="348665" cy="356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87D2A7-51E0-4FF7-A1EF-224DDDC9AC4B}"/>
              </a:ext>
            </a:extLst>
          </p:cNvPr>
          <p:cNvSpPr txBox="1"/>
          <p:nvPr/>
        </p:nvSpPr>
        <p:spPr>
          <a:xfrm>
            <a:off x="3937549" y="122335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34A77-9873-4112-902E-55EB6D8EAD8C}"/>
              </a:ext>
            </a:extLst>
          </p:cNvPr>
          <p:cNvSpPr txBox="1"/>
          <p:nvPr/>
        </p:nvSpPr>
        <p:spPr>
          <a:xfrm>
            <a:off x="10331112" y="2120386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E48B17-69CA-4957-A533-C256E7F1FA97}"/>
              </a:ext>
            </a:extLst>
          </p:cNvPr>
          <p:cNvSpPr/>
          <p:nvPr/>
        </p:nvSpPr>
        <p:spPr>
          <a:xfrm>
            <a:off x="3215228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AA2CB0-D160-43E8-AC8C-0C2EE202506E}"/>
              </a:ext>
            </a:extLst>
          </p:cNvPr>
          <p:cNvSpPr/>
          <p:nvPr/>
        </p:nvSpPr>
        <p:spPr>
          <a:xfrm>
            <a:off x="6844467" y="343685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3A539F-6B6B-45CE-AFE1-D870D8599316}"/>
              </a:ext>
            </a:extLst>
          </p:cNvPr>
          <p:cNvSpPr/>
          <p:nvPr/>
        </p:nvSpPr>
        <p:spPr>
          <a:xfrm>
            <a:off x="7541796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F660A8-3434-4FF5-9114-37D906FA6691}"/>
              </a:ext>
            </a:extLst>
          </p:cNvPr>
          <p:cNvSpPr/>
          <p:nvPr/>
        </p:nvSpPr>
        <p:spPr>
          <a:xfrm>
            <a:off x="6148928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3CE578-0159-4A16-BE25-1DDA68C0A341}"/>
              </a:ext>
            </a:extLst>
          </p:cNvPr>
          <p:cNvSpPr/>
          <p:nvPr/>
        </p:nvSpPr>
        <p:spPr>
          <a:xfrm>
            <a:off x="9783898" y="343530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D8B0E4-0692-4735-8672-CF538D82EA6A}"/>
              </a:ext>
            </a:extLst>
          </p:cNvPr>
          <p:cNvSpPr/>
          <p:nvPr/>
        </p:nvSpPr>
        <p:spPr>
          <a:xfrm>
            <a:off x="10481227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6253B0-C44A-4A78-8382-AA6B8EEECC79}"/>
              </a:ext>
            </a:extLst>
          </p:cNvPr>
          <p:cNvSpPr/>
          <p:nvPr/>
        </p:nvSpPr>
        <p:spPr>
          <a:xfrm>
            <a:off x="9088359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FB6136-26EE-478F-AAA2-0E9CE6BCBE49}"/>
              </a:ext>
            </a:extLst>
          </p:cNvPr>
          <p:cNvCxnSpPr/>
          <p:nvPr/>
        </p:nvCxnSpPr>
        <p:spPr>
          <a:xfrm>
            <a:off x="4956760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532F9B-5FD1-4DDA-AF35-11DA7244FE7E}"/>
              </a:ext>
            </a:extLst>
          </p:cNvPr>
          <p:cNvCxnSpPr/>
          <p:nvPr/>
        </p:nvCxnSpPr>
        <p:spPr>
          <a:xfrm>
            <a:off x="7823785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AC596E-E100-41C0-A7C4-0FDD3A32B6FF}"/>
              </a:ext>
            </a:extLst>
          </p:cNvPr>
          <p:cNvCxnSpPr/>
          <p:nvPr/>
        </p:nvCxnSpPr>
        <p:spPr>
          <a:xfrm>
            <a:off x="10779648" y="361996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D8C2ED-1FA8-4F94-A6CB-F8147B0C53B9}"/>
              </a:ext>
            </a:extLst>
          </p:cNvPr>
          <p:cNvSpPr txBox="1"/>
          <p:nvPr/>
        </p:nvSpPr>
        <p:spPr>
          <a:xfrm>
            <a:off x="11585760" y="3435302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39E34F-A9BB-4D6F-AB6A-9477801234C5}"/>
              </a:ext>
            </a:extLst>
          </p:cNvPr>
          <p:cNvSpPr txBox="1"/>
          <p:nvPr/>
        </p:nvSpPr>
        <p:spPr>
          <a:xfrm>
            <a:off x="2588364" y="3444361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DC0B2D-9014-448E-8680-347A3A5D1772}"/>
              </a:ext>
            </a:extLst>
          </p:cNvPr>
          <p:cNvCxnSpPr>
            <a:endCxn id="41" idx="3"/>
          </p:cNvCxnSpPr>
          <p:nvPr/>
        </p:nvCxnSpPr>
        <p:spPr>
          <a:xfrm flipH="1">
            <a:off x="3078238" y="3629025"/>
            <a:ext cx="48565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EDC0FF-D850-464E-9214-39BE0EBABC84}"/>
              </a:ext>
            </a:extLst>
          </p:cNvPr>
          <p:cNvSpPr/>
          <p:nvPr/>
        </p:nvSpPr>
        <p:spPr>
          <a:xfrm>
            <a:off x="4339893" y="4987496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1C0C3D-C1E2-40FA-AE89-8FE098F75299}"/>
              </a:ext>
            </a:extLst>
          </p:cNvPr>
          <p:cNvSpPr/>
          <p:nvPr/>
        </p:nvSpPr>
        <p:spPr>
          <a:xfrm>
            <a:off x="5037222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2B6053-ECA4-4D57-823C-34427EAAC13A}"/>
              </a:ext>
            </a:extLst>
          </p:cNvPr>
          <p:cNvSpPr/>
          <p:nvPr/>
        </p:nvSpPr>
        <p:spPr>
          <a:xfrm>
            <a:off x="6431880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42164-D90E-4655-B96F-3FDE9FF86AC6}"/>
              </a:ext>
            </a:extLst>
          </p:cNvPr>
          <p:cNvSpPr/>
          <p:nvPr/>
        </p:nvSpPr>
        <p:spPr>
          <a:xfrm>
            <a:off x="7129209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9DFDEF-1F9F-4F63-A4A3-36DF726CCDEF}"/>
              </a:ext>
            </a:extLst>
          </p:cNvPr>
          <p:cNvSpPr/>
          <p:nvPr/>
        </p:nvSpPr>
        <p:spPr>
          <a:xfrm>
            <a:off x="8523867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4C58C0-D5F4-4AF7-AE9C-0378C5420E16}"/>
              </a:ext>
            </a:extLst>
          </p:cNvPr>
          <p:cNvSpPr/>
          <p:nvPr/>
        </p:nvSpPr>
        <p:spPr>
          <a:xfrm>
            <a:off x="9221196" y="498749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6FC5287-589C-4779-9885-DF756DFF5C61}"/>
              </a:ext>
            </a:extLst>
          </p:cNvPr>
          <p:cNvCxnSpPr/>
          <p:nvPr/>
        </p:nvCxnSpPr>
        <p:spPr>
          <a:xfrm>
            <a:off x="5385887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63153D7-C29B-4963-8A0A-C7C79A6EC598}"/>
              </a:ext>
            </a:extLst>
          </p:cNvPr>
          <p:cNvCxnSpPr/>
          <p:nvPr/>
        </p:nvCxnSpPr>
        <p:spPr>
          <a:xfrm>
            <a:off x="7529012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4E6411-4100-4EF3-A377-9D101A6F1FDD}"/>
              </a:ext>
            </a:extLst>
          </p:cNvPr>
          <p:cNvSpPr txBox="1"/>
          <p:nvPr/>
        </p:nvSpPr>
        <p:spPr>
          <a:xfrm>
            <a:off x="4730129" y="461245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CFBA5E-4A28-4FAA-94F1-35197BF994FC}"/>
              </a:ext>
            </a:extLst>
          </p:cNvPr>
          <p:cNvSpPr txBox="1"/>
          <p:nvPr/>
        </p:nvSpPr>
        <p:spPr>
          <a:xfrm>
            <a:off x="9007288" y="4612455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Tail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F00FF0-49AE-4276-B0EC-BC6BD33C5128}"/>
              </a:ext>
            </a:extLst>
          </p:cNvPr>
          <p:cNvCxnSpPr/>
          <p:nvPr/>
        </p:nvCxnSpPr>
        <p:spPr>
          <a:xfrm>
            <a:off x="9569860" y="5172046"/>
            <a:ext cx="84171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BA288D2-D256-4BB7-ACB4-A83C5CEFEFFA}"/>
              </a:ext>
            </a:extLst>
          </p:cNvPr>
          <p:cNvCxnSpPr/>
          <p:nvPr/>
        </p:nvCxnSpPr>
        <p:spPr>
          <a:xfrm>
            <a:off x="10411574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716D387-8BFF-4B80-BFD9-42AE553778B4}"/>
              </a:ext>
            </a:extLst>
          </p:cNvPr>
          <p:cNvCxnSpPr/>
          <p:nvPr/>
        </p:nvCxnSpPr>
        <p:spPr>
          <a:xfrm flipH="1">
            <a:off x="4018011" y="5846650"/>
            <a:ext cx="639356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EDA4B00-5551-4D10-9EA6-EF197088CF35}"/>
              </a:ext>
            </a:extLst>
          </p:cNvPr>
          <p:cNvCxnSpPr/>
          <p:nvPr/>
        </p:nvCxnSpPr>
        <p:spPr>
          <a:xfrm flipV="1">
            <a:off x="4018011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10725F3-A9E3-44E4-99AC-15F8B0D33525}"/>
              </a:ext>
            </a:extLst>
          </p:cNvPr>
          <p:cNvCxnSpPr>
            <a:endCxn id="46" idx="1"/>
          </p:cNvCxnSpPr>
          <p:nvPr/>
        </p:nvCxnSpPr>
        <p:spPr>
          <a:xfrm>
            <a:off x="3991229" y="5172046"/>
            <a:ext cx="348664" cy="1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184D35-35B1-4284-BD53-D5E14536ADAC}"/>
              </a:ext>
            </a:extLst>
          </p:cNvPr>
          <p:cNvSpPr txBox="1"/>
          <p:nvPr/>
        </p:nvSpPr>
        <p:spPr>
          <a:xfrm>
            <a:off x="2833301" y="2706037"/>
            <a:ext cx="82355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존재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각각의 노드는 다음 노드를 가리키고 마지막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Null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값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6A20DD-552C-4B38-8D59-49541FEB6527}"/>
              </a:ext>
            </a:extLst>
          </p:cNvPr>
          <p:cNvSpPr txBox="1"/>
          <p:nvPr/>
        </p:nvSpPr>
        <p:spPr>
          <a:xfrm>
            <a:off x="3848646" y="4191520"/>
            <a:ext cx="663258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인접한 노드는 모두 가리키며 포인터 영역이 하나의 노드당 두 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63F9CF-D32C-4251-A2C1-82F97E5CFFF4}"/>
              </a:ext>
            </a:extLst>
          </p:cNvPr>
          <p:cNvSpPr txBox="1"/>
          <p:nvPr/>
        </p:nvSpPr>
        <p:spPr>
          <a:xfrm>
            <a:off x="4439154" y="5967148"/>
            <a:ext cx="62052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Tail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존재 마지막 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가리킨다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19783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B6B5-A7D0-4338-9CCA-6204FFF1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476" y="3220832"/>
            <a:ext cx="5357324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499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A7430-AF03-4844-8040-9E0571B6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C9F99-B8F9-4C96-9356-35385B31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D13DCB-0929-4D39-AAE5-97D3BE0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51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092DA-F47D-4CD1-999D-7D87E96A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8" y="1492609"/>
            <a:ext cx="4735804" cy="1469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DA479C-A80A-4F00-862C-92C028E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14" y="1492609"/>
            <a:ext cx="3153568" cy="23639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82C20F-FA27-4E8E-B38E-3D58EE7F7912}"/>
              </a:ext>
            </a:extLst>
          </p:cNvPr>
          <p:cNvSpPr/>
          <p:nvPr/>
        </p:nvSpPr>
        <p:spPr>
          <a:xfrm>
            <a:off x="7877075" y="3156365"/>
            <a:ext cx="1296955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610DF-28BA-4460-88AE-A7489FFBC59F}"/>
              </a:ext>
            </a:extLst>
          </p:cNvPr>
          <p:cNvSpPr txBox="1"/>
          <p:nvPr/>
        </p:nvSpPr>
        <p:spPr>
          <a:xfrm>
            <a:off x="429208" y="1034128"/>
            <a:ext cx="5144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Oracle homepage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인스톨러를 다운받는다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80619-B87B-4255-ACB9-868FD77CCE1B}"/>
              </a:ext>
            </a:extLst>
          </p:cNvPr>
          <p:cNvSpPr txBox="1"/>
          <p:nvPr/>
        </p:nvSpPr>
        <p:spPr>
          <a:xfrm>
            <a:off x="6783536" y="1034128"/>
            <a:ext cx="42601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다운받으면서 설치한 경로를 기억할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6DB4CC-4265-4300-9DA7-3626ADBF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" y="3429000"/>
            <a:ext cx="2681423" cy="3001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59ACF-5C72-4CE0-B870-022B8E594264}"/>
              </a:ext>
            </a:extLst>
          </p:cNvPr>
          <p:cNvSpPr/>
          <p:nvPr/>
        </p:nvSpPr>
        <p:spPr>
          <a:xfrm>
            <a:off x="1863440" y="5789030"/>
            <a:ext cx="905070" cy="2693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8D334C-9FF1-441F-932E-5BB3BFB1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91" y="3429000"/>
            <a:ext cx="2165897" cy="235643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E98C7A-1AA7-420C-80A6-DD29D1941224}"/>
              </a:ext>
            </a:extLst>
          </p:cNvPr>
          <p:cNvCxnSpPr/>
          <p:nvPr/>
        </p:nvCxnSpPr>
        <p:spPr>
          <a:xfrm flipV="1">
            <a:off x="2768510" y="5059974"/>
            <a:ext cx="1362268" cy="8637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0A9CA8-BD66-4A97-A24C-652598C73714}"/>
              </a:ext>
            </a:extLst>
          </p:cNvPr>
          <p:cNvSpPr txBox="1"/>
          <p:nvPr/>
        </p:nvSpPr>
        <p:spPr>
          <a:xfrm>
            <a:off x="6380157" y="4182813"/>
            <a:ext cx="5811843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컴퓨터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실행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– 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시스템 환경 변수 편집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시스템 변수에 새로만들기를 통해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JAVA_HOME 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자바의 경로 입력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148896-674B-4EF7-8483-3687490E4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791" y="5882087"/>
            <a:ext cx="3492330" cy="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430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3E28E-D997-49A7-9FC5-4BAF0D53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746" y="1259321"/>
            <a:ext cx="534208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389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08CB1-4F4E-433F-AC37-4F117CCF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461B2-06DF-4293-98F2-7D96BCC11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8F9F4-160D-4619-806C-791E3E13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698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6D33A1-E06D-43DE-AC49-2A86AE14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59" y="2712875"/>
            <a:ext cx="531160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90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249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43985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4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A20DF-A07F-4FD6-88FC-1D902F25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03" y="1074657"/>
            <a:ext cx="5273497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06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331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43985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21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AAFE1-5390-465C-8842-CF4EB284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791702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57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785EB-6BAE-4D7A-B547-A5CE85B1B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1" y="1531202"/>
            <a:ext cx="2854074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A8E09-64D4-4465-A17B-173013E9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55" y="1531202"/>
            <a:ext cx="4503632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52E4AA-DE69-4099-AAAD-957944B0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7" y="1531201"/>
            <a:ext cx="4326294" cy="47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441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0085A2-9AA8-4FC6-9F7F-AF9A7C18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73911"/>
            <a:ext cx="3270898" cy="3177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9B989-E210-451B-A270-57DAB1F97F69}"/>
              </a:ext>
            </a:extLst>
          </p:cNvPr>
          <p:cNvSpPr txBox="1"/>
          <p:nvPr/>
        </p:nvSpPr>
        <p:spPr>
          <a:xfrm>
            <a:off x="508000" y="1225643"/>
            <a:ext cx="467473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사용자 변수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PATH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새로만들기를 통해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	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%JAVA_HOME%bin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생성하기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10CD8A-9135-4058-8877-71EDB33C3862}"/>
              </a:ext>
            </a:extLst>
          </p:cNvPr>
          <p:cNvSpPr/>
          <p:nvPr/>
        </p:nvSpPr>
        <p:spPr>
          <a:xfrm>
            <a:off x="535994" y="3290310"/>
            <a:ext cx="1022220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9AA25E3-C266-4AF4-BE8F-D0D8767E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75" y="1706186"/>
            <a:ext cx="6058425" cy="1455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AD861A-AD1C-4C96-802D-35334D4322B8}"/>
              </a:ext>
            </a:extLst>
          </p:cNvPr>
          <p:cNvSpPr txBox="1"/>
          <p:nvPr/>
        </p:nvSpPr>
        <p:spPr>
          <a:xfrm>
            <a:off x="5395634" y="1225643"/>
            <a:ext cx="63248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 Cmd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창에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 --version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 후 아래처럼 출력 확인할 것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52EE5F-1AC0-4C86-A633-D36BC958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45" y="3895778"/>
            <a:ext cx="6732555" cy="21805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2963B9-C30F-4EF8-AE2F-E02421030A07}"/>
              </a:ext>
            </a:extLst>
          </p:cNvPr>
          <p:cNvSpPr txBox="1"/>
          <p:nvPr/>
        </p:nvSpPr>
        <p:spPr>
          <a:xfrm>
            <a:off x="4748245" y="3410338"/>
            <a:ext cx="28325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6. Visual Studio Code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925683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A5C48-8EA8-4E0E-A9EB-CD23645D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44" y="1443985"/>
            <a:ext cx="5269671" cy="47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30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D53CC-42A0-47DE-86DB-237F91D0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63" y="1443388"/>
            <a:ext cx="4397122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F9919-0D91-4C67-8146-4ED0E969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8" y="1443388"/>
            <a:ext cx="2854074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42E49-8326-40B8-B003-526785E1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5" y="1443388"/>
            <a:ext cx="3773439" cy="47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980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775A3-809D-41D8-A792-E9F53FC0B90C}"/>
              </a:ext>
            </a:extLst>
          </p:cNvPr>
          <p:cNvSpPr txBox="1"/>
          <p:nvPr/>
        </p:nvSpPr>
        <p:spPr>
          <a:xfrm>
            <a:off x="508000" y="1669254"/>
            <a:ext cx="8351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단일 연결 리스트 삽입 메서드에서 중복을 허용하지 않는 삽입 메서드로 수정하라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10139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D6DBF-DDDC-468F-B184-6D707B00AB78}"/>
              </a:ext>
            </a:extLst>
          </p:cNvPr>
          <p:cNvSpPr txBox="1"/>
          <p:nvPr/>
        </p:nvSpPr>
        <p:spPr>
          <a:xfrm>
            <a:off x="508000" y="1669254"/>
            <a:ext cx="795345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앞의 예제를 참고하여 원형 이중 연결리스트 및 아래 세 가지 동작을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F6E95-BA73-4A84-879F-49566641F749}"/>
              </a:ext>
            </a:extLst>
          </p:cNvPr>
          <p:cNvSpPr txBox="1"/>
          <p:nvPr/>
        </p:nvSpPr>
        <p:spPr>
          <a:xfrm>
            <a:off x="718457" y="2416628"/>
            <a:ext cx="842534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50191441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0CC44-D2F6-40AB-97AD-C6C0E0B39C30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7555789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Recursive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385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1D6C0-9E37-4217-AC91-DCA114323561}"/>
              </a:ext>
            </a:extLst>
          </p:cNvPr>
          <p:cNvSpPr txBox="1"/>
          <p:nvPr/>
        </p:nvSpPr>
        <p:spPr>
          <a:xfrm>
            <a:off x="5598160" y="1593546"/>
            <a:ext cx="582168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Recursive</a:t>
            </a:r>
            <a:r>
              <a:rPr lang="ko-KR" altLang="en-US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란</a:t>
            </a: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....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636BF8-BCDB-4395-A2E2-2DED0E3539B6}"/>
              </a:ext>
            </a:extLst>
          </p:cNvPr>
          <p:cNvSpPr/>
          <p:nvPr/>
        </p:nvSpPr>
        <p:spPr>
          <a:xfrm>
            <a:off x="508000" y="1553033"/>
            <a:ext cx="4785360" cy="418106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C050D-9B29-4F15-9E7A-F6FF01892A7D}"/>
              </a:ext>
            </a:extLst>
          </p:cNvPr>
          <p:cNvSpPr/>
          <p:nvPr/>
        </p:nvSpPr>
        <p:spPr>
          <a:xfrm>
            <a:off x="660400" y="1705434"/>
            <a:ext cx="4373880" cy="374695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574688-3130-4542-841B-C9F510092AD8}"/>
              </a:ext>
            </a:extLst>
          </p:cNvPr>
          <p:cNvSpPr/>
          <p:nvPr/>
        </p:nvSpPr>
        <p:spPr>
          <a:xfrm>
            <a:off x="812800" y="1857834"/>
            <a:ext cx="3931920" cy="33788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74A24-2298-4DB1-ACB9-C824F6E168C2}"/>
              </a:ext>
            </a:extLst>
          </p:cNvPr>
          <p:cNvSpPr/>
          <p:nvPr/>
        </p:nvSpPr>
        <p:spPr>
          <a:xfrm>
            <a:off x="965200" y="2010234"/>
            <a:ext cx="3566160" cy="301305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3A6130-A4AB-4162-9308-CAF40BCF45AE}"/>
              </a:ext>
            </a:extLst>
          </p:cNvPr>
          <p:cNvSpPr/>
          <p:nvPr/>
        </p:nvSpPr>
        <p:spPr>
          <a:xfrm>
            <a:off x="1117600" y="2162634"/>
            <a:ext cx="3169920" cy="2677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E3A52A-AE75-412A-A88B-F0AF73E6AC61}"/>
              </a:ext>
            </a:extLst>
          </p:cNvPr>
          <p:cNvSpPr/>
          <p:nvPr/>
        </p:nvSpPr>
        <p:spPr>
          <a:xfrm>
            <a:off x="1270000" y="2315034"/>
            <a:ext cx="2819400" cy="235773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E46B3B-87EB-4651-80E5-EF4D126FCBAE}"/>
              </a:ext>
            </a:extLst>
          </p:cNvPr>
          <p:cNvSpPr/>
          <p:nvPr/>
        </p:nvSpPr>
        <p:spPr>
          <a:xfrm>
            <a:off x="1422400" y="2467434"/>
            <a:ext cx="2423160" cy="20072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DF398-3EDE-4556-8AD4-4A7160DDFF31}"/>
              </a:ext>
            </a:extLst>
          </p:cNvPr>
          <p:cNvSpPr/>
          <p:nvPr/>
        </p:nvSpPr>
        <p:spPr>
          <a:xfrm>
            <a:off x="1574800" y="2619834"/>
            <a:ext cx="2072640" cy="16871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CB020-8B32-4E8C-9905-02A9772FE64E}"/>
              </a:ext>
            </a:extLst>
          </p:cNvPr>
          <p:cNvSpPr txBox="1"/>
          <p:nvPr/>
        </p:nvSpPr>
        <p:spPr>
          <a:xfrm>
            <a:off x="965200" y="1365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4F5DC-9DFC-4F36-AE15-AC5D6490C5A6}"/>
              </a:ext>
            </a:extLst>
          </p:cNvPr>
          <p:cNvSpPr txBox="1"/>
          <p:nvPr/>
        </p:nvSpPr>
        <p:spPr>
          <a:xfrm>
            <a:off x="1117600" y="1518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805942-16F7-4FF8-8AFE-2CC586B24FEC}"/>
              </a:ext>
            </a:extLst>
          </p:cNvPr>
          <p:cNvSpPr txBox="1"/>
          <p:nvPr/>
        </p:nvSpPr>
        <p:spPr>
          <a:xfrm>
            <a:off x="1270000" y="1670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54D2F-AC85-44A3-9A06-C2ED05EF840B}"/>
              </a:ext>
            </a:extLst>
          </p:cNvPr>
          <p:cNvSpPr txBox="1"/>
          <p:nvPr/>
        </p:nvSpPr>
        <p:spPr>
          <a:xfrm>
            <a:off x="1422400" y="18228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AF62D-6FC4-4ED4-9AC0-AD471B5232EE}"/>
              </a:ext>
            </a:extLst>
          </p:cNvPr>
          <p:cNvSpPr txBox="1"/>
          <p:nvPr/>
        </p:nvSpPr>
        <p:spPr>
          <a:xfrm>
            <a:off x="1574800" y="19752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39087-2278-4094-9A0E-DB97045E408E}"/>
              </a:ext>
            </a:extLst>
          </p:cNvPr>
          <p:cNvSpPr txBox="1"/>
          <p:nvPr/>
        </p:nvSpPr>
        <p:spPr>
          <a:xfrm>
            <a:off x="1727200" y="2127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A676-B7F0-445C-82A1-288B6EFF700E}"/>
              </a:ext>
            </a:extLst>
          </p:cNvPr>
          <p:cNvSpPr txBox="1"/>
          <p:nvPr/>
        </p:nvSpPr>
        <p:spPr>
          <a:xfrm>
            <a:off x="1879600" y="2280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7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5B46C-E59D-4694-84B1-C07F494BD096}"/>
              </a:ext>
            </a:extLst>
          </p:cNvPr>
          <p:cNvSpPr txBox="1"/>
          <p:nvPr/>
        </p:nvSpPr>
        <p:spPr>
          <a:xfrm>
            <a:off x="2032000" y="2432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8C7E0-780C-4E1D-87F0-18972FB2F79F}"/>
              </a:ext>
            </a:extLst>
          </p:cNvPr>
          <p:cNvSpPr txBox="1"/>
          <p:nvPr/>
        </p:nvSpPr>
        <p:spPr>
          <a:xfrm>
            <a:off x="5445760" y="2263523"/>
            <a:ext cx="6741366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어떤 사건이 자기 자신을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포함하고 다시 자기 자신을 사용하여 정의 될 때 </a:t>
            </a:r>
            <a:r>
              <a:rPr lang="ko-KR" altLang="en-US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재귀적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한다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defTabSz="457200" latinLnBrk="0" hangingPunct="0"/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문제를 해결하기 위해 원래 범위의 문제에서 더 작은 범위의 하위 문제를 먼저 해결함으로써 원래 문제를 해결해 나가는 방식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예를 들어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오른쪽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네모 칸이 안쪽으로 반복되어 나타나는데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이를 재귀의 예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234448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" y="1932255"/>
            <a:ext cx="4763546" cy="32742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8" y="476868"/>
            <a:ext cx="10972800" cy="594597"/>
          </a:xfrm>
        </p:spPr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674C146-EE04-41F1-BD08-306AAC4B27FA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0" cy="89800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9D2959-483C-415C-9ABC-000B8354C31E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19286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>
            <a:off x="3256393" y="3151480"/>
            <a:ext cx="0" cy="44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772E44-5166-482D-89BA-64AD854B9738}"/>
              </a:ext>
            </a:extLst>
          </p:cNvPr>
          <p:cNvSpPr txBox="1"/>
          <p:nvPr/>
        </p:nvSpPr>
        <p:spPr>
          <a:xfrm>
            <a:off x="5278536" y="2621159"/>
            <a:ext cx="6741366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완료되지 않은 함수를 다시 호출하는것이 가능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? -&gt;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가능하다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 내에서 다시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호출하고 있으므로 아래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System.out.println(“Recursive!!”)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거치지 않고 다시 실행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사실 왼쪽 예제처럼 함수가 계속 반복이 된다고 생각하면 재귀를 이해하기 어렵다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따라서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복사본이 만들어져서 실행되는 구조로 생각하는 것이 이해하기 좋다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132FF-DF45-4D35-B344-3D08CD03AD28}"/>
              </a:ext>
            </a:extLst>
          </p:cNvPr>
          <p:cNvSpPr txBox="1"/>
          <p:nvPr/>
        </p:nvSpPr>
        <p:spPr>
          <a:xfrm>
            <a:off x="5129246" y="1866927"/>
            <a:ext cx="674136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이해</a:t>
            </a:r>
            <a:endParaRPr lang="en-US" altLang="ko-KR" sz="2000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217029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58" y="1925017"/>
            <a:ext cx="3990975" cy="2743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 flipV="1">
            <a:off x="4838333" y="1945114"/>
            <a:ext cx="3313628" cy="961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9CBBE18-D3CB-44C6-95A4-C7B31817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80060"/>
            <a:ext cx="2512076" cy="1726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A50C22-DD60-40A2-8DF4-96C49DA7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730007"/>
            <a:ext cx="2512076" cy="1726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86E876-01D9-459B-814C-F76AA5FA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2605033"/>
            <a:ext cx="2512076" cy="172667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E1AC53-5D95-4435-9CC4-44D73341EDDA}"/>
              </a:ext>
            </a:extLst>
          </p:cNvPr>
          <p:cNvCxnSpPr>
            <a:cxnSpLocks/>
          </p:cNvCxnSpPr>
          <p:nvPr/>
        </p:nvCxnSpPr>
        <p:spPr>
          <a:xfrm>
            <a:off x="8151962" y="1708030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409904-7C97-43BA-859C-67335E256DFD}"/>
              </a:ext>
            </a:extLst>
          </p:cNvPr>
          <p:cNvCxnSpPr>
            <a:cxnSpLocks/>
          </p:cNvCxnSpPr>
          <p:nvPr/>
        </p:nvCxnSpPr>
        <p:spPr>
          <a:xfrm>
            <a:off x="8151961" y="3817342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BF7F0-7565-476C-9CD7-0E4535A6BCC0}"/>
              </a:ext>
            </a:extLst>
          </p:cNvPr>
          <p:cNvCxnSpPr>
            <a:cxnSpLocks/>
          </p:cNvCxnSpPr>
          <p:nvPr/>
        </p:nvCxnSpPr>
        <p:spPr>
          <a:xfrm>
            <a:off x="4838333" y="3429000"/>
            <a:ext cx="2397439" cy="224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EB5379-546E-4B5A-A2D2-19B0727B2615}"/>
              </a:ext>
            </a:extLst>
          </p:cNvPr>
          <p:cNvCxnSpPr>
            <a:cxnSpLocks/>
          </p:cNvCxnSpPr>
          <p:nvPr/>
        </p:nvCxnSpPr>
        <p:spPr>
          <a:xfrm>
            <a:off x="4838333" y="3653945"/>
            <a:ext cx="2397439" cy="205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D75E7F-B929-4A99-B34A-8053923AD19D}"/>
              </a:ext>
            </a:extLst>
          </p:cNvPr>
          <p:cNvSpPr txBox="1"/>
          <p:nvPr/>
        </p:nvSpPr>
        <p:spPr>
          <a:xfrm>
            <a:off x="2444152" y="4730007"/>
            <a:ext cx="11904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원본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28162B-7255-41ED-98CC-61CE26ADF00D}"/>
              </a:ext>
            </a:extLst>
          </p:cNvPr>
          <p:cNvSpPr txBox="1"/>
          <p:nvPr/>
        </p:nvSpPr>
        <p:spPr>
          <a:xfrm>
            <a:off x="5399177" y="232354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DFEF3-84E5-4C5F-9327-F83E5E86439C}"/>
              </a:ext>
            </a:extLst>
          </p:cNvPr>
          <p:cNvSpPr txBox="1"/>
          <p:nvPr/>
        </p:nvSpPr>
        <p:spPr>
          <a:xfrm>
            <a:off x="5441830" y="322043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84EC3-2DB1-4E03-93D6-A7635F379118}"/>
              </a:ext>
            </a:extLst>
          </p:cNvPr>
          <p:cNvSpPr txBox="1"/>
          <p:nvPr/>
        </p:nvSpPr>
        <p:spPr>
          <a:xfrm>
            <a:off x="5441829" y="4279199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708151-1C20-4D52-813F-6ACD98C113BF}"/>
              </a:ext>
            </a:extLst>
          </p:cNvPr>
          <p:cNvSpPr txBox="1"/>
          <p:nvPr/>
        </p:nvSpPr>
        <p:spPr>
          <a:xfrm>
            <a:off x="8431775" y="224702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5F94E-9B79-4A8C-B8AF-50C7EBECF654}"/>
              </a:ext>
            </a:extLst>
          </p:cNvPr>
          <p:cNvSpPr txBox="1"/>
          <p:nvPr/>
        </p:nvSpPr>
        <p:spPr>
          <a:xfrm>
            <a:off x="8431775" y="438697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48827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>
            <a:extLst>
              <a:ext uri="{FF2B5EF4-FFF2-40B4-BE49-F238E27FC236}">
                <a16:creationId xmlns:a16="http://schemas.microsoft.com/office/drawing/2014/main" id="{01346173-8B89-4EC0-9319-86FFDBDD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69" y="4840580"/>
            <a:ext cx="2174071" cy="11555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A12E90F-62E4-49AC-8089-244363AC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172" y="3011756"/>
            <a:ext cx="2174070" cy="109666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66BE69-9A9A-4F0F-B56A-C05138E2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96" y="3010179"/>
            <a:ext cx="2263870" cy="107711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B51C805-7D2F-4AD8-8D13-1F254230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02" y="3018655"/>
            <a:ext cx="2159107" cy="1060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1E7DA6-531C-45FA-9280-9B1367159E5F}"/>
              </a:ext>
            </a:extLst>
          </p:cNvPr>
          <p:cNvSpPr/>
          <p:nvPr/>
        </p:nvSpPr>
        <p:spPr>
          <a:xfrm>
            <a:off x="1199150" y="994083"/>
            <a:ext cx="8971393" cy="147732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위의 코드는 한 가지 문제가 있는데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함수에 재귀 탈출조건이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없다는 것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만약 재귀 탈출조건을 명시해주지 않는다면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시스템은 스택 영역을 계속 추가적으로 사용하게 되면서 일정 메모리 한계를 넘어서 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스택 오버 플로우가 발생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할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BF6111-C48C-4A29-9496-E121BC84E334}"/>
              </a:ext>
            </a:extLst>
          </p:cNvPr>
          <p:cNvCxnSpPr/>
          <p:nvPr/>
        </p:nvCxnSpPr>
        <p:spPr>
          <a:xfrm>
            <a:off x="2998441" y="3558911"/>
            <a:ext cx="52976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BC357F-AF53-46F4-BE43-BC0CF115ED3D}"/>
              </a:ext>
            </a:extLst>
          </p:cNvPr>
          <p:cNvCxnSpPr>
            <a:cxnSpLocks/>
          </p:cNvCxnSpPr>
          <p:nvPr/>
        </p:nvCxnSpPr>
        <p:spPr>
          <a:xfrm flipV="1">
            <a:off x="4936509" y="3165894"/>
            <a:ext cx="1436469" cy="6642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B780A9-5EC6-4B4C-A17A-A2F8574FE594}"/>
              </a:ext>
            </a:extLst>
          </p:cNvPr>
          <p:cNvCxnSpPr>
            <a:cxnSpLocks/>
          </p:cNvCxnSpPr>
          <p:nvPr/>
        </p:nvCxnSpPr>
        <p:spPr>
          <a:xfrm flipV="1">
            <a:off x="7677509" y="3165895"/>
            <a:ext cx="1514091" cy="68825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DA6AC70-4DBF-497D-98CD-2C67E7C34DC5}"/>
              </a:ext>
            </a:extLst>
          </p:cNvPr>
          <p:cNvCxnSpPr>
            <a:cxnSpLocks/>
          </p:cNvCxnSpPr>
          <p:nvPr/>
        </p:nvCxnSpPr>
        <p:spPr>
          <a:xfrm>
            <a:off x="10090030" y="3892961"/>
            <a:ext cx="442823" cy="995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3D0A2-FD7B-4B1E-BFE8-9355DDEE7752}"/>
              </a:ext>
            </a:extLst>
          </p:cNvPr>
          <p:cNvCxnSpPr>
            <a:cxnSpLocks/>
          </p:cNvCxnSpPr>
          <p:nvPr/>
        </p:nvCxnSpPr>
        <p:spPr>
          <a:xfrm flipV="1">
            <a:off x="9593689" y="3959527"/>
            <a:ext cx="0" cy="115593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9F98D-4334-4C8B-8BFF-24E97558BA6E}"/>
              </a:ext>
            </a:extLst>
          </p:cNvPr>
          <p:cNvCxnSpPr>
            <a:cxnSpLocks/>
          </p:cNvCxnSpPr>
          <p:nvPr/>
        </p:nvCxnSpPr>
        <p:spPr>
          <a:xfrm flipH="1">
            <a:off x="7677509" y="3870418"/>
            <a:ext cx="1607132" cy="2239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3A4A43-B06F-419F-91E6-3B6FE5583467}"/>
              </a:ext>
            </a:extLst>
          </p:cNvPr>
          <p:cNvCxnSpPr>
            <a:cxnSpLocks/>
          </p:cNvCxnSpPr>
          <p:nvPr/>
        </p:nvCxnSpPr>
        <p:spPr>
          <a:xfrm flipH="1">
            <a:off x="4936509" y="3892961"/>
            <a:ext cx="15670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572C32-C8BC-4AF1-B8FB-BE3559CC977D}"/>
              </a:ext>
            </a:extLst>
          </p:cNvPr>
          <p:cNvSpPr txBox="1"/>
          <p:nvPr/>
        </p:nvSpPr>
        <p:spPr>
          <a:xfrm>
            <a:off x="3047264" y="3270914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시작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35958B-15C4-4265-89F7-30B53AD1C57A}"/>
              </a:ext>
            </a:extLst>
          </p:cNvPr>
          <p:cNvSpPr txBox="1"/>
          <p:nvPr/>
        </p:nvSpPr>
        <p:spPr>
          <a:xfrm>
            <a:off x="5887927" y="299391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FC9FD4-F4C1-461A-8C29-9F0FD7B61730}"/>
              </a:ext>
            </a:extLst>
          </p:cNvPr>
          <p:cNvSpPr txBox="1"/>
          <p:nvPr/>
        </p:nvSpPr>
        <p:spPr>
          <a:xfrm>
            <a:off x="8696145" y="3019242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D42CF-4E0C-4032-864B-D9187122486D}"/>
              </a:ext>
            </a:extLst>
          </p:cNvPr>
          <p:cNvSpPr txBox="1"/>
          <p:nvPr/>
        </p:nvSpPr>
        <p:spPr>
          <a:xfrm>
            <a:off x="10336107" y="426010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810C94-1A9C-4C09-81CD-97AFF568CE5F}"/>
              </a:ext>
            </a:extLst>
          </p:cNvPr>
          <p:cNvSpPr txBox="1"/>
          <p:nvPr/>
        </p:nvSpPr>
        <p:spPr>
          <a:xfrm>
            <a:off x="9650109" y="4330771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57F933-26CF-4AA1-B08B-553C5106C196}"/>
              </a:ext>
            </a:extLst>
          </p:cNvPr>
          <p:cNvSpPr txBox="1"/>
          <p:nvPr/>
        </p:nvSpPr>
        <p:spPr>
          <a:xfrm>
            <a:off x="8696145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13DA7F-7BA2-49E2-BA7B-2D81C335E5A8}"/>
              </a:ext>
            </a:extLst>
          </p:cNvPr>
          <p:cNvSpPr txBox="1"/>
          <p:nvPr/>
        </p:nvSpPr>
        <p:spPr>
          <a:xfrm>
            <a:off x="5866018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9F903C-D6E7-4EAA-924D-E84B459181AA}"/>
              </a:ext>
            </a:extLst>
          </p:cNvPr>
          <p:cNvSpPr txBox="1"/>
          <p:nvPr/>
        </p:nvSpPr>
        <p:spPr>
          <a:xfrm>
            <a:off x="3528203" y="5116446"/>
            <a:ext cx="5127025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코드처럼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Recursive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전달되면서 재귀의 탈출조건이 성립되어서 함수가 </a:t>
            </a:r>
            <a:r>
              <a:rPr kumimoji="0" lang="ko-KR" altLang="en-US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반환하기 시작한다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이처럼 </a:t>
            </a:r>
            <a:r>
              <a:rPr lang="ko-KR" altLang="en-US" sz="1200" b="1" dirty="0">
                <a:solidFill>
                  <a:srgbClr val="FF0000"/>
                </a:solidFill>
                <a:sym typeface="Helvetica"/>
              </a:rPr>
              <a:t>탈출조건을 정의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하는 것은 매우 </a:t>
            </a:r>
            <a:r>
              <a:rPr lang="ko-KR" altLang="en-US" sz="1200" b="1">
                <a:solidFill>
                  <a:srgbClr val="000000"/>
                </a:solidFill>
                <a:sym typeface="Helvetica"/>
              </a:rPr>
              <a:t>중요한 일</a:t>
            </a:r>
            <a:r>
              <a:rPr lang="en-US" altLang="ko-KR" sz="1200" b="1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8F168D3-1181-4036-AA3C-665046D2C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02" y="2797106"/>
            <a:ext cx="2654530" cy="210150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539D1BE-EAF1-4320-9171-05B3CA5F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28" y="4310546"/>
            <a:ext cx="628650" cy="51435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6805403-CE2B-43CD-9A38-3B9FE864286A}"/>
              </a:ext>
            </a:extLst>
          </p:cNvPr>
          <p:cNvSpPr txBox="1"/>
          <p:nvPr/>
        </p:nvSpPr>
        <p:spPr>
          <a:xfrm>
            <a:off x="3689358" y="4386595"/>
            <a:ext cx="1247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 결과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498902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74DE4-338D-478B-A612-F9B8347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2" y="1564151"/>
            <a:ext cx="4292625" cy="1920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CF9B2-8FE6-4695-BC8D-59846BA68183}"/>
              </a:ext>
            </a:extLst>
          </p:cNvPr>
          <p:cNvSpPr txBox="1"/>
          <p:nvPr/>
        </p:nvSpPr>
        <p:spPr>
          <a:xfrm>
            <a:off x="483118" y="1075727"/>
            <a:ext cx="75773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7. Visual Studio Code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확장 기능에서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Extension Pack for Java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다운로드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5D186-FB7A-4057-8105-AC16CE79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" y="4245363"/>
            <a:ext cx="4973597" cy="186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54B29-2144-4247-B4E1-7463F0B3092D}"/>
              </a:ext>
            </a:extLst>
          </p:cNvPr>
          <p:cNvSpPr txBox="1"/>
          <p:nvPr/>
        </p:nvSpPr>
        <p:spPr>
          <a:xfrm>
            <a:off x="540632" y="3704253"/>
            <a:ext cx="9389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기본설정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(Preference)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설정에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java home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setting.json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들어 가기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C6A109-893E-4BB1-852F-AC0964CED0BA}"/>
              </a:ext>
            </a:extLst>
          </p:cNvPr>
          <p:cNvSpPr/>
          <p:nvPr/>
        </p:nvSpPr>
        <p:spPr>
          <a:xfrm>
            <a:off x="1058508" y="4615257"/>
            <a:ext cx="2701730" cy="12469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E8836-17BE-4549-AE5F-569B889CEF4D}"/>
              </a:ext>
            </a:extLst>
          </p:cNvPr>
          <p:cNvSpPr txBox="1"/>
          <p:nvPr/>
        </p:nvSpPr>
        <p:spPr>
          <a:xfrm>
            <a:off x="5859624" y="4293651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“java.home”: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경로 입력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BF338-DE9A-4CB9-95C4-FADAD8C7F9CB}"/>
              </a:ext>
            </a:extLst>
          </p:cNvPr>
          <p:cNvSpPr txBox="1"/>
          <p:nvPr/>
        </p:nvSpPr>
        <p:spPr>
          <a:xfrm>
            <a:off x="5814151" y="5179571"/>
            <a:ext cx="5581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FF0000"/>
                </a:solidFill>
                <a:sym typeface="Helvetica"/>
              </a:rPr>
              <a:t>절대경로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or 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상대경로 기입 후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/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가 아닌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\\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 로 바꿔줄 것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592416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944880" y="1351898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사용의 이유</a:t>
            </a: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이용하면 복잡한 문제들도 간단하게 해결이 가능하다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!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FD7A08-946B-4738-98D6-DAEABCB85FC5}"/>
              </a:ext>
            </a:extLst>
          </p:cNvPr>
          <p:cNvSpPr/>
          <p:nvPr/>
        </p:nvSpPr>
        <p:spPr>
          <a:xfrm>
            <a:off x="944880" y="2491409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n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입력 받아 재귀를 이용해서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Factorial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함수를 구성해라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EC392FD-3751-4671-B722-42B8C9F1FED0}"/>
              </a:ext>
            </a:extLst>
          </p:cNvPr>
          <p:cNvCxnSpPr>
            <a:cxnSpLocks/>
          </p:cNvCxnSpPr>
          <p:nvPr/>
        </p:nvCxnSpPr>
        <p:spPr>
          <a:xfrm>
            <a:off x="4907280" y="4703517"/>
            <a:ext cx="68580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36BBCE5-323F-4FCF-BE29-D4D22C15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77" y="3076923"/>
            <a:ext cx="4678663" cy="3253188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D75BD0-CA4B-4C9A-AE6D-83A9E93F0B24}"/>
              </a:ext>
            </a:extLst>
          </p:cNvPr>
          <p:cNvCxnSpPr/>
          <p:nvPr/>
        </p:nvCxnSpPr>
        <p:spPr>
          <a:xfrm>
            <a:off x="6096000" y="4468483"/>
            <a:ext cx="131409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2A02252-6644-46A8-A9BD-50509684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97" y="4158920"/>
            <a:ext cx="4305300" cy="6191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CF86CC-E29D-407B-93E8-72EF8B6AA0BE}"/>
              </a:ext>
            </a:extLst>
          </p:cNvPr>
          <p:cNvSpPr/>
          <p:nvPr/>
        </p:nvSpPr>
        <p:spPr>
          <a:xfrm>
            <a:off x="1153585" y="3780191"/>
            <a:ext cx="465285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해당 부분을 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146758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062FB5-8A36-4E20-8B38-D678076B3C85}"/>
              </a:ext>
            </a:extLst>
          </p:cNvPr>
          <p:cNvSpPr/>
          <p:nvPr/>
        </p:nvSpPr>
        <p:spPr>
          <a:xfrm>
            <a:off x="1132840" y="1757651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32A7A0-811C-4103-811E-4EA1D3A5E397}"/>
              </a:ext>
            </a:extLst>
          </p:cNvPr>
          <p:cNvSpPr/>
          <p:nvPr/>
        </p:nvSpPr>
        <p:spPr>
          <a:xfrm>
            <a:off x="1132840" y="2956051"/>
            <a:ext cx="9723120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호제법이란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간단히 말해서 최대공약수를 구하는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알고리즘의 하나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호제법이라는 것이 두 개의 수를 서로 상대방 수로 나누어 결국 원하는 수를 얻는 알고리즘을 나타내는데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자연수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에 대해서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하면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최대공약수는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최대공약수와 같다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성질에 따라서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구하고 다시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으로 나눈 나머지를 구하는 과정을 반복해서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나누는 수가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08309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FBECA-CD25-4DCC-89C9-65B938E9E5CE}"/>
              </a:ext>
            </a:extLst>
          </p:cNvPr>
          <p:cNvSpPr/>
          <p:nvPr/>
        </p:nvSpPr>
        <p:spPr>
          <a:xfrm>
            <a:off x="1132840" y="1059914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위에서 읽은 것처럼 최대공약수를 구하기 위해서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다시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반복 후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 나누는 수가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최대공약수입니다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부분을 보면 재귀의 특성인 자기 자신을 호출해서 반복하는 것을 알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B8482-D6BB-4784-9E8C-92404B0B1958}"/>
              </a:ext>
            </a:extLst>
          </p:cNvPr>
          <p:cNvSpPr/>
          <p:nvPr/>
        </p:nvSpPr>
        <p:spPr>
          <a:xfrm>
            <a:off x="1132840" y="2378430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Ex) 100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최대공약수를 구해라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135B2-3A60-4220-86DC-79E5073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3142948"/>
            <a:ext cx="3952875" cy="2667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DDCCB1-6FF9-4D18-A573-6762D9106560}"/>
              </a:ext>
            </a:extLst>
          </p:cNvPr>
          <p:cNvSpPr/>
          <p:nvPr/>
        </p:nvSpPr>
        <p:spPr>
          <a:xfrm>
            <a:off x="5804619" y="3647343"/>
            <a:ext cx="4684144" cy="163448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= 100, b = 15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/ b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% b =&gt; r = 10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/ r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% r =&gt; r` = 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/ r`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% r` =&gt; r`` = 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나머지가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0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 되고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그 때 나누는 수가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의 </a:t>
            </a:r>
            <a:r>
              <a:rPr lang="ko-KR" altLang="en-US" sz="1000" dirty="0" err="1">
                <a:solidFill>
                  <a:srgbClr val="000000"/>
                </a:solidFill>
                <a:sym typeface="Helvetica"/>
              </a:rPr>
              <a:t>최대공약수이므로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000" dirty="0">
              <a:solidFill>
                <a:srgbClr val="000000"/>
              </a:solidFill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답은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r` = 5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이다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E9378-FB82-430C-81A1-B7F64FBA2E62}"/>
              </a:ext>
            </a:extLst>
          </p:cNvPr>
          <p:cNvSpPr/>
          <p:nvPr/>
        </p:nvSpPr>
        <p:spPr>
          <a:xfrm>
            <a:off x="1132840" y="4476448"/>
            <a:ext cx="395287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부분을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589839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815418" y="1269508"/>
            <a:ext cx="10561164" cy="341631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알고리즘의 분석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좀 더 이해하기 위해서 더 많은 연습을 필요로 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그렇기에 간단하게 피보나치 수열에 대해 공부를 해보자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1, 1, 2, 3, 5, 8, 13, 21, 34, 55 …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흔히 하는 말로 앞에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개의 수를 더해서 현재의 수를 만들어가는 수열이다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첫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더해서 세번 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결정되고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세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더해져서 네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 결정된다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n-1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194857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682B8-F6A4-4C7A-AF39-340C9898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9" y="1405597"/>
            <a:ext cx="3770102" cy="4046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67271-1135-4081-9CF2-83B95047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58" y="1503601"/>
            <a:ext cx="2581275" cy="2190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F9F6C1-83D6-4FBE-8A71-62D5EE9FEFDB}"/>
              </a:ext>
            </a:extLst>
          </p:cNvPr>
          <p:cNvCxnSpPr/>
          <p:nvPr/>
        </p:nvCxnSpPr>
        <p:spPr>
          <a:xfrm>
            <a:off x="5150419" y="1613139"/>
            <a:ext cx="50033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5661C0-20E5-4105-BF93-8471729177EB}"/>
              </a:ext>
            </a:extLst>
          </p:cNvPr>
          <p:cNvSpPr txBox="1"/>
          <p:nvPr/>
        </p:nvSpPr>
        <p:spPr>
          <a:xfrm>
            <a:off x="5080958" y="1274794"/>
            <a:ext cx="7682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03078-282B-4E36-8591-30C2039A55A0}"/>
              </a:ext>
            </a:extLst>
          </p:cNvPr>
          <p:cNvSpPr txBox="1"/>
          <p:nvPr/>
        </p:nvSpPr>
        <p:spPr>
          <a:xfrm>
            <a:off x="5650751" y="1980215"/>
            <a:ext cx="42351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아직 우리는 흐름에 대해서 익숙하지 않기 때문에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코드를 약간 변경해서 실행 순서를 나타내 본다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7A517-E135-4AB5-B4BD-1E5D91E40F80}"/>
              </a:ext>
            </a:extLst>
          </p:cNvPr>
          <p:cNvCxnSpPr>
            <a:cxnSpLocks/>
          </p:cNvCxnSpPr>
          <p:nvPr/>
        </p:nvCxnSpPr>
        <p:spPr>
          <a:xfrm>
            <a:off x="7019025" y="2441876"/>
            <a:ext cx="0" cy="3514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A1F10AE-0C41-489A-84FA-E19206E0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55" y="2885691"/>
            <a:ext cx="667340" cy="3210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33391-2308-42BE-9ECB-37063B6D817E}"/>
              </a:ext>
            </a:extLst>
          </p:cNvPr>
          <p:cNvSpPr txBox="1"/>
          <p:nvPr/>
        </p:nvSpPr>
        <p:spPr>
          <a:xfrm>
            <a:off x="7768311" y="3150532"/>
            <a:ext cx="4235121" cy="2492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출력결과처럼 재귀함수는 매우 많은 함수호출을 동반한다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그렇기에 성능상의 불리함은 존재한다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우선 함수의 호출이 어떻게 진행이 되는지 정리를 해보면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전달되고 이어서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함수내에 다음 문장이 실행된다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algn="ctr" defTabSz="457200" latinLnBrk="0" hangingPunct="0"/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return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 +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(5);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즉 다시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함수가 다시 호출되는데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‘+’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연산자의 왼쪽에 있는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함수호출이 완료되어야 비로소 오른쪽 </a:t>
            </a:r>
            <a:r>
              <a:rPr lang="en-US" altLang="ko-KR" sz="12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(5)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함수가 호출이 진행된다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그림으로 표현하면 다음페이지와 같다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37884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57DC-6958-4832-86B9-1776347B977A}"/>
              </a:ext>
            </a:extLst>
          </p:cNvPr>
          <p:cNvSpPr/>
          <p:nvPr/>
        </p:nvSpPr>
        <p:spPr>
          <a:xfrm>
            <a:off x="5994400" y="109937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(7)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DC04B-9CED-48E4-B0D6-6BA844AD8994}"/>
              </a:ext>
            </a:extLst>
          </p:cNvPr>
          <p:cNvSpPr/>
          <p:nvPr/>
        </p:nvSpPr>
        <p:spPr>
          <a:xfrm>
            <a:off x="7966974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7888B-D6FC-478B-BDF9-E521F06CA037}"/>
              </a:ext>
            </a:extLst>
          </p:cNvPr>
          <p:cNvSpPr/>
          <p:nvPr/>
        </p:nvSpPr>
        <p:spPr>
          <a:xfrm>
            <a:off x="3788915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672C6-89BF-4621-90CC-9447F6206082}"/>
              </a:ext>
            </a:extLst>
          </p:cNvPr>
          <p:cNvSpPr/>
          <p:nvPr/>
        </p:nvSpPr>
        <p:spPr>
          <a:xfrm>
            <a:off x="5703019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D3685F-0A22-434E-AB68-7DF8E962EFAD}"/>
              </a:ext>
            </a:extLst>
          </p:cNvPr>
          <p:cNvSpPr/>
          <p:nvPr/>
        </p:nvSpPr>
        <p:spPr>
          <a:xfrm>
            <a:off x="1724327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394205-45B1-4AD6-B067-D43B4F282F5D}"/>
              </a:ext>
            </a:extLst>
          </p:cNvPr>
          <p:cNvSpPr/>
          <p:nvPr/>
        </p:nvSpPr>
        <p:spPr>
          <a:xfrm>
            <a:off x="2655979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079AE0-B28C-458B-A73B-918739E0175F}"/>
              </a:ext>
            </a:extLst>
          </p:cNvPr>
          <p:cNvSpPr/>
          <p:nvPr/>
        </p:nvSpPr>
        <p:spPr>
          <a:xfrm>
            <a:off x="792675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3AB76B-775A-4840-888B-5770B9CE2D59}"/>
              </a:ext>
            </a:extLst>
          </p:cNvPr>
          <p:cNvSpPr/>
          <p:nvPr/>
        </p:nvSpPr>
        <p:spPr>
          <a:xfrm>
            <a:off x="6271402" y="360733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ACC687-5F34-4CFE-A96E-BFDB6EADAB61}"/>
              </a:ext>
            </a:extLst>
          </p:cNvPr>
          <p:cNvSpPr/>
          <p:nvPr/>
        </p:nvSpPr>
        <p:spPr>
          <a:xfrm>
            <a:off x="5062748" y="3607336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3AEE7-B44A-4A82-9C45-14805AFB3D7F}"/>
              </a:ext>
            </a:extLst>
          </p:cNvPr>
          <p:cNvSpPr/>
          <p:nvPr/>
        </p:nvSpPr>
        <p:spPr>
          <a:xfrm>
            <a:off x="1258501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5876EB-B451-44D7-9A0B-F61D96A78D3C}"/>
              </a:ext>
            </a:extLst>
          </p:cNvPr>
          <p:cNvSpPr/>
          <p:nvPr/>
        </p:nvSpPr>
        <p:spPr>
          <a:xfrm>
            <a:off x="183075" y="450556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252F2C-20DF-496A-9FD1-BF5148A94257}"/>
              </a:ext>
            </a:extLst>
          </p:cNvPr>
          <p:cNvSpPr/>
          <p:nvPr/>
        </p:nvSpPr>
        <p:spPr>
          <a:xfrm>
            <a:off x="954663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398B30-CB96-4DB3-ABF0-835749E6BF8E}"/>
              </a:ext>
            </a:extLst>
          </p:cNvPr>
          <p:cNvSpPr/>
          <p:nvPr/>
        </p:nvSpPr>
        <p:spPr>
          <a:xfrm>
            <a:off x="23011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72C128-50FE-4F0F-B119-CCD776F0FFD0}"/>
              </a:ext>
            </a:extLst>
          </p:cNvPr>
          <p:cNvSpPr/>
          <p:nvPr/>
        </p:nvSpPr>
        <p:spPr>
          <a:xfrm>
            <a:off x="3382518" y="448173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957F5D-FF1B-43C6-A13E-38F222093E73}"/>
              </a:ext>
            </a:extLst>
          </p:cNvPr>
          <p:cNvSpPr/>
          <p:nvPr/>
        </p:nvSpPr>
        <p:spPr>
          <a:xfrm>
            <a:off x="2333927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B8E016-C364-4DA5-8F07-CDB3570EB3AE}"/>
              </a:ext>
            </a:extLst>
          </p:cNvPr>
          <p:cNvSpPr/>
          <p:nvPr/>
        </p:nvSpPr>
        <p:spPr>
          <a:xfrm>
            <a:off x="5609094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4581E-FCC9-4A29-8DEE-4C07A034E63D}"/>
              </a:ext>
            </a:extLst>
          </p:cNvPr>
          <p:cNvSpPr/>
          <p:nvPr/>
        </p:nvSpPr>
        <p:spPr>
          <a:xfrm>
            <a:off x="4560503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8F2CC5-ACB1-4DE1-A604-CA2AECD4691F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4254741" y="1407151"/>
            <a:ext cx="2205485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32BEA6C-7143-4126-A14A-5E856904502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190153" y="2275852"/>
            <a:ext cx="2064590" cy="46776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AF9200-A821-418B-86D2-0591F303CA0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258501" y="3051392"/>
            <a:ext cx="931652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E0C82A8-753D-4447-B386-2EC78F0880D5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48901" y="3932363"/>
            <a:ext cx="571738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5488C6E-3EC5-45D6-AAB7-9B4DA4855052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8837" y="4820709"/>
            <a:ext cx="146176" cy="5943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D973DB4-C777-487B-8442-376287E0FA84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6460226" y="1407151"/>
            <a:ext cx="1972574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68F2DF-DCFA-4853-A91E-F63A70CD233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254741" y="2273360"/>
            <a:ext cx="1914104" cy="47025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55E9EB2-AD3D-4937-9C29-553931EA242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64753" y="3068775"/>
            <a:ext cx="957052" cy="55581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33547C-D4A6-46F3-84A1-E4547C61CD6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20639" y="3941054"/>
            <a:ext cx="503688" cy="5430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273C5A-5444-4296-85C4-819386D4D29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48901" y="4807211"/>
            <a:ext cx="771588" cy="60787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9089516-5AF6-41A8-94A8-A1638202940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099283" y="3941054"/>
            <a:ext cx="749061" cy="54068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95D9CCB-B09F-4CD2-BB8B-B22412BB9CE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44882" y="3059024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C77C71-A119-4DBC-8063-C70D3D5DFF61}"/>
              </a:ext>
            </a:extLst>
          </p:cNvPr>
          <p:cNvCxnSpPr>
            <a:cxnSpLocks/>
          </p:cNvCxnSpPr>
          <p:nvPr/>
        </p:nvCxnSpPr>
        <p:spPr>
          <a:xfrm>
            <a:off x="5477295" y="3922740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07586F8-A3B9-4BD5-A504-3B3B1B34DD16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799753" y="3921658"/>
            <a:ext cx="323732" cy="5624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3548408-3A7F-4C4B-8133-2A6871ABCF24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26329" y="3913158"/>
            <a:ext cx="465826" cy="56708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62FF06E-F90D-476F-A0C4-3D3C914780E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528574" y="3041223"/>
            <a:ext cx="616308" cy="5661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F029A25-F656-4BE2-A6DF-569444B395EB}"/>
              </a:ext>
            </a:extLst>
          </p:cNvPr>
          <p:cNvSpPr txBox="1"/>
          <p:nvPr/>
        </p:nvSpPr>
        <p:spPr>
          <a:xfrm>
            <a:off x="6381148" y="792032"/>
            <a:ext cx="26214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CDE742-49FD-44D3-A563-5F5EDD21F542}"/>
              </a:ext>
            </a:extLst>
          </p:cNvPr>
          <p:cNvSpPr txBox="1"/>
          <p:nvPr/>
        </p:nvSpPr>
        <p:spPr>
          <a:xfrm>
            <a:off x="8322085" y="157829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5EDE44-9BC1-4DB3-8E9E-821E19EC9635}"/>
              </a:ext>
            </a:extLst>
          </p:cNvPr>
          <p:cNvSpPr txBox="1"/>
          <p:nvPr/>
        </p:nvSpPr>
        <p:spPr>
          <a:xfrm>
            <a:off x="4160570" y="16076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01FF4-3A44-4650-BEDA-533A066C78E7}"/>
              </a:ext>
            </a:extLst>
          </p:cNvPr>
          <p:cNvSpPr txBox="1"/>
          <p:nvPr/>
        </p:nvSpPr>
        <p:spPr>
          <a:xfrm>
            <a:off x="2149412" y="23989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0769C7-4598-4678-9CBD-0E4B184B12AC}"/>
              </a:ext>
            </a:extLst>
          </p:cNvPr>
          <p:cNvSpPr txBox="1"/>
          <p:nvPr/>
        </p:nvSpPr>
        <p:spPr>
          <a:xfrm>
            <a:off x="1148279" y="327511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6CAAAF-4CDB-4552-840A-6F27253CAEFF}"/>
              </a:ext>
            </a:extLst>
          </p:cNvPr>
          <p:cNvSpPr txBox="1"/>
          <p:nvPr/>
        </p:nvSpPr>
        <p:spPr>
          <a:xfrm>
            <a:off x="534356" y="4163280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AEB6F0-3116-4E0D-8645-BECA9B11BBB1}"/>
              </a:ext>
            </a:extLst>
          </p:cNvPr>
          <p:cNvSpPr txBox="1"/>
          <p:nvPr/>
        </p:nvSpPr>
        <p:spPr>
          <a:xfrm>
            <a:off x="1653162" y="4154966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CC2EAF-B583-454C-BA90-AAC08F2EDE5B}"/>
              </a:ext>
            </a:extLst>
          </p:cNvPr>
          <p:cNvSpPr txBox="1"/>
          <p:nvPr/>
        </p:nvSpPr>
        <p:spPr>
          <a:xfrm>
            <a:off x="339313" y="508631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69EDB1-E262-43ED-B3B7-46541AAC6077}"/>
              </a:ext>
            </a:extLst>
          </p:cNvPr>
          <p:cNvSpPr txBox="1"/>
          <p:nvPr/>
        </p:nvSpPr>
        <p:spPr>
          <a:xfrm>
            <a:off x="1346202" y="5079478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1FA766-AACB-47AE-B878-44C91EBF3862}"/>
              </a:ext>
            </a:extLst>
          </p:cNvPr>
          <p:cNvSpPr txBox="1"/>
          <p:nvPr/>
        </p:nvSpPr>
        <p:spPr>
          <a:xfrm>
            <a:off x="3086337" y="3261555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E3E400-7461-4A3E-A586-6A23C56A3732}"/>
              </a:ext>
            </a:extLst>
          </p:cNvPr>
          <p:cNvSpPr txBox="1"/>
          <p:nvPr/>
        </p:nvSpPr>
        <p:spPr>
          <a:xfrm>
            <a:off x="2682814" y="410839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B3C35A-659F-4B6F-9555-FF48AC6E807F}"/>
              </a:ext>
            </a:extLst>
          </p:cNvPr>
          <p:cNvSpPr txBox="1"/>
          <p:nvPr/>
        </p:nvSpPr>
        <p:spPr>
          <a:xfrm>
            <a:off x="3777167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5EB153-C97C-4330-899F-95701D667889}"/>
              </a:ext>
            </a:extLst>
          </p:cNvPr>
          <p:cNvSpPr txBox="1"/>
          <p:nvPr/>
        </p:nvSpPr>
        <p:spPr>
          <a:xfrm>
            <a:off x="6015245" y="2351787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331E1-0DD9-4AAD-A501-67BF1A47A699}"/>
              </a:ext>
            </a:extLst>
          </p:cNvPr>
          <p:cNvSpPr txBox="1"/>
          <p:nvPr/>
        </p:nvSpPr>
        <p:spPr>
          <a:xfrm>
            <a:off x="5360358" y="325066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D9CF1A-C2BD-4FF5-A24A-CD4F943DBFE3}"/>
              </a:ext>
            </a:extLst>
          </p:cNvPr>
          <p:cNvSpPr txBox="1"/>
          <p:nvPr/>
        </p:nvSpPr>
        <p:spPr>
          <a:xfrm>
            <a:off x="6615258" y="325328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08FEF7-35FC-4CB8-8410-2376104ECCA6}"/>
              </a:ext>
            </a:extLst>
          </p:cNvPr>
          <p:cNvSpPr txBox="1"/>
          <p:nvPr/>
        </p:nvSpPr>
        <p:spPr>
          <a:xfrm>
            <a:off x="4852714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6A68F-A808-45F7-8C37-B5B60378B911}"/>
              </a:ext>
            </a:extLst>
          </p:cNvPr>
          <p:cNvSpPr txBox="1"/>
          <p:nvPr/>
        </p:nvSpPr>
        <p:spPr>
          <a:xfrm>
            <a:off x="5968761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57F728-A0DD-41E0-8917-6163BF4005FE}"/>
              </a:ext>
            </a:extLst>
          </p:cNvPr>
          <p:cNvSpPr/>
          <p:nvPr/>
        </p:nvSpPr>
        <p:spPr>
          <a:xfrm>
            <a:off x="7560576" y="274213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37B3F00-56D3-442E-A091-354C57439A2C}"/>
              </a:ext>
            </a:extLst>
          </p:cNvPr>
          <p:cNvSpPr/>
          <p:nvPr/>
        </p:nvSpPr>
        <p:spPr>
          <a:xfrm>
            <a:off x="10000888" y="276100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175F3E-89F6-4554-96B6-8D0A384A5F5F}"/>
              </a:ext>
            </a:extLst>
          </p:cNvPr>
          <p:cNvSpPr/>
          <p:nvPr/>
        </p:nvSpPr>
        <p:spPr>
          <a:xfrm>
            <a:off x="9609333" y="36138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105474-EA70-47F8-845D-A1586587CE89}"/>
              </a:ext>
            </a:extLst>
          </p:cNvPr>
          <p:cNvSpPr/>
          <p:nvPr/>
        </p:nvSpPr>
        <p:spPr>
          <a:xfrm>
            <a:off x="8475685" y="36053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C86425-EF44-482C-BE62-21C4048ABF13}"/>
              </a:ext>
            </a:extLst>
          </p:cNvPr>
          <p:cNvSpPr/>
          <p:nvPr/>
        </p:nvSpPr>
        <p:spPr>
          <a:xfrm>
            <a:off x="7353536" y="36053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54A0A13-519A-4CA9-BEBD-1D755FE397BE}"/>
              </a:ext>
            </a:extLst>
          </p:cNvPr>
          <p:cNvSpPr/>
          <p:nvPr/>
        </p:nvSpPr>
        <p:spPr>
          <a:xfrm>
            <a:off x="10742746" y="36138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168ACE-F6D9-4AA1-808D-A227B72CEF8B}"/>
              </a:ext>
            </a:extLst>
          </p:cNvPr>
          <p:cNvSpPr/>
          <p:nvPr/>
        </p:nvSpPr>
        <p:spPr>
          <a:xfrm>
            <a:off x="7008715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CBBD3CD-8098-47CE-BAC1-CE9E5B572ACF}"/>
              </a:ext>
            </a:extLst>
          </p:cNvPr>
          <p:cNvSpPr/>
          <p:nvPr/>
        </p:nvSpPr>
        <p:spPr>
          <a:xfrm>
            <a:off x="8163459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4240791-5FA8-4F71-A95F-2212BE7C24A6}"/>
              </a:ext>
            </a:extLst>
          </p:cNvPr>
          <p:cNvCxnSpPr>
            <a:cxnSpLocks/>
            <a:endCxn id="88" idx="0"/>
          </p:cNvCxnSpPr>
          <p:nvPr/>
        </p:nvCxnSpPr>
        <p:spPr>
          <a:xfrm flipH="1">
            <a:off x="7819362" y="3047771"/>
            <a:ext cx="221650" cy="5576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0D50566-5F12-4925-AEBE-8486C6ADE3A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474541" y="3900517"/>
            <a:ext cx="340496" cy="5681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64CC5B6-F864-486D-8B74-901465D8038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035740" y="3041223"/>
            <a:ext cx="905771" cy="5641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A54D4AB-6261-42F3-A7FA-86F803AE170C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7815037" y="3900935"/>
            <a:ext cx="814248" cy="56770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EE0F687-FAF1-4E32-8807-267DE2AE8CC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8026402" y="2285941"/>
            <a:ext cx="410586" cy="45619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7EC65DD-7102-4936-B52F-8C9DBBA380BB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445740" y="2289321"/>
            <a:ext cx="2020974" cy="4716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63F6F29-ADAD-41BC-BC44-416C3CE90585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10075159" y="3059024"/>
            <a:ext cx="399936" cy="5548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CB25DC-C9AB-4D01-BF7D-F230FB59EDCC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466714" y="3080942"/>
            <a:ext cx="741858" cy="53294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F2A3972-3B99-4A3E-9959-57B563E8B342}"/>
              </a:ext>
            </a:extLst>
          </p:cNvPr>
          <p:cNvSpPr txBox="1"/>
          <p:nvPr/>
        </p:nvSpPr>
        <p:spPr>
          <a:xfrm>
            <a:off x="7815037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ABD099-AE07-414C-ACE6-E0DED5BA1AF2}"/>
              </a:ext>
            </a:extLst>
          </p:cNvPr>
          <p:cNvSpPr txBox="1"/>
          <p:nvPr/>
        </p:nvSpPr>
        <p:spPr>
          <a:xfrm>
            <a:off x="10321495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23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A674B4A-6862-4AE7-A55D-F569AEB6E872}"/>
              </a:ext>
            </a:extLst>
          </p:cNvPr>
          <p:cNvSpPr txBox="1"/>
          <p:nvPr/>
        </p:nvSpPr>
        <p:spPr>
          <a:xfrm>
            <a:off x="758105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BDDB0B-AA18-4B2D-A5AB-619FBB50F3C9}"/>
              </a:ext>
            </a:extLst>
          </p:cNvPr>
          <p:cNvSpPr txBox="1"/>
          <p:nvPr/>
        </p:nvSpPr>
        <p:spPr>
          <a:xfrm>
            <a:off x="878947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251028-D87E-4F5B-9389-3745D9B3BA6D}"/>
              </a:ext>
            </a:extLst>
          </p:cNvPr>
          <p:cNvSpPr txBox="1"/>
          <p:nvPr/>
        </p:nvSpPr>
        <p:spPr>
          <a:xfrm>
            <a:off x="7292913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A3BBC3-02C4-4194-A342-8DF47D3594E7}"/>
              </a:ext>
            </a:extLst>
          </p:cNvPr>
          <p:cNvSpPr txBox="1"/>
          <p:nvPr/>
        </p:nvSpPr>
        <p:spPr>
          <a:xfrm>
            <a:off x="8537009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F2EBD4-0716-4CF6-933B-FFD80B031004}"/>
              </a:ext>
            </a:extLst>
          </p:cNvPr>
          <p:cNvSpPr txBox="1"/>
          <p:nvPr/>
        </p:nvSpPr>
        <p:spPr>
          <a:xfrm>
            <a:off x="9873647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34DD4C-BAA4-4AC2-A8DC-D2DCDD280383}"/>
              </a:ext>
            </a:extLst>
          </p:cNvPr>
          <p:cNvSpPr txBox="1"/>
          <p:nvPr/>
        </p:nvSpPr>
        <p:spPr>
          <a:xfrm>
            <a:off x="11134285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1DA4B79-E86E-494A-9DB9-5EA398FFBE99}"/>
              </a:ext>
            </a:extLst>
          </p:cNvPr>
          <p:cNvSpPr txBox="1"/>
          <p:nvPr/>
        </p:nvSpPr>
        <p:spPr>
          <a:xfrm>
            <a:off x="3342255" y="5032202"/>
            <a:ext cx="7495388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위에서 보듯이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, 25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번이나 </a:t>
            </a:r>
            <a:r>
              <a:rPr lang="en-US" altLang="ko-KR" sz="14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함수가 호출이 된다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그런데 만약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7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 아닌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100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번째 피보나치 수열을 구하라고 하면 이보다 훨씬 많은 호출이 될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이는 호출 순서를 하나하나 보는 것이 의미가 없으므로 재귀 함수 자체를 이해하는 것이 중요하다는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794319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1021272" y="1074657"/>
            <a:ext cx="9946255" cy="175432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이진 탐색 알고리즘의 재귀적 표현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이진탐색이란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탐색의 대상이 되는 자료들이 배열 안에 들어있다고 할 때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정렬이 되어 있어야함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[low]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[high]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값에 의거해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[mid(=(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low+high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)/2)]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구하고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값과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key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비교한다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ow &gt;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high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될때까지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위의 과정을 반복하면서 구하고자 하는 값을 찾는다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945C3DC-6F6D-4885-898A-3CBF881AEA91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361984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80011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558813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82097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16228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18209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47405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1078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3949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2474926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0784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61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70D67-0A4E-4B8C-BCC9-B8328E1F41B8}"/>
              </a:ext>
            </a:extLst>
          </p:cNvPr>
          <p:cNvSpPr txBox="1"/>
          <p:nvPr/>
        </p:nvSpPr>
        <p:spPr>
          <a:xfrm>
            <a:off x="198628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EBA0B2-9986-42D2-897A-176BB2956939}"/>
              </a:ext>
            </a:extLst>
          </p:cNvPr>
          <p:cNvSpPr txBox="1"/>
          <p:nvPr/>
        </p:nvSpPr>
        <p:spPr>
          <a:xfrm>
            <a:off x="933196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8E9D97-0B4C-4D20-BFFF-62EC5529A7E3}"/>
              </a:ext>
            </a:extLst>
          </p:cNvPr>
          <p:cNvSpPr txBox="1"/>
          <p:nvPr/>
        </p:nvSpPr>
        <p:spPr>
          <a:xfrm>
            <a:off x="5252719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mid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272AD-EE99-4F94-931C-D7C4A919E4F0}"/>
              </a:ext>
            </a:extLst>
          </p:cNvPr>
          <p:cNvSpPr txBox="1"/>
          <p:nvPr/>
        </p:nvSpPr>
        <p:spPr>
          <a:xfrm>
            <a:off x="4955538" y="3040363"/>
            <a:ext cx="201676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탐색하는 경우</a:t>
            </a: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AF55DC2-56AF-4FA0-B0EF-C15C448FC6B6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4477556"/>
          <a:ext cx="330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3641206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34725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5595756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43414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99636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0D2A26A2-4E00-4906-8A52-93B94A6FA4AF}"/>
              </a:ext>
            </a:extLst>
          </p:cNvPr>
          <p:cNvSpPr txBox="1"/>
          <p:nvPr/>
        </p:nvSpPr>
        <p:spPr>
          <a:xfrm>
            <a:off x="5516879" y="4481144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&lt; 8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앞부분만 탐색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6E9F00-06CA-4E76-83B3-927F46E15928}"/>
              </a:ext>
            </a:extLst>
          </p:cNvPr>
          <p:cNvSpPr txBox="1"/>
          <p:nvPr/>
        </p:nvSpPr>
        <p:spPr>
          <a:xfrm>
            <a:off x="2823207" y="484688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87231D-FDF5-469F-BD46-B0D5999DB266}"/>
              </a:ext>
            </a:extLst>
          </p:cNvPr>
          <p:cNvSpPr txBox="1"/>
          <p:nvPr/>
        </p:nvSpPr>
        <p:spPr>
          <a:xfrm>
            <a:off x="5516878" y="5296685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&gt; 3</a:t>
            </a: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 이므로 뒷부분 탐색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67BF3B2-76D5-474C-A025-7DBFB6B0F9E2}"/>
              </a:ext>
            </a:extLst>
          </p:cNvPr>
          <p:cNvGraphicFramePr>
            <a:graphicFrameLocks noGrp="1"/>
          </p:cNvGraphicFramePr>
          <p:nvPr/>
        </p:nvGraphicFramePr>
        <p:xfrm>
          <a:off x="3451856" y="5296685"/>
          <a:ext cx="16535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2">
                  <a:extLst>
                    <a:ext uri="{9D8B030D-6E8A-4147-A177-3AD203B41FA5}">
                      <a16:colId xmlns:a16="http://schemas.microsoft.com/office/drawing/2014/main" val="2947877047"/>
                    </a:ext>
                  </a:extLst>
                </a:gridCol>
                <a:gridCol w="826772">
                  <a:extLst>
                    <a:ext uri="{9D8B030D-6E8A-4147-A177-3AD203B41FA5}">
                      <a16:colId xmlns:a16="http://schemas.microsoft.com/office/drawing/2014/main" val="239165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24012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2173FB57-04B4-4478-8988-85B7D5788F5D}"/>
              </a:ext>
            </a:extLst>
          </p:cNvPr>
          <p:cNvSpPr txBox="1"/>
          <p:nvPr/>
        </p:nvSpPr>
        <p:spPr>
          <a:xfrm>
            <a:off x="3210558" y="5850677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= 5 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탐색 성공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D802A2-0A65-4531-915B-3E1911E1923D}"/>
              </a:ext>
            </a:extLst>
          </p:cNvPr>
          <p:cNvSpPr txBox="1"/>
          <p:nvPr/>
        </p:nvSpPr>
        <p:spPr>
          <a:xfrm>
            <a:off x="3649979" y="556333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E83FA3-2C2A-47E9-AC26-B4F7795C46B8}"/>
              </a:ext>
            </a:extLst>
          </p:cNvPr>
          <p:cNvSpPr txBox="1"/>
          <p:nvPr/>
        </p:nvSpPr>
        <p:spPr>
          <a:xfrm>
            <a:off x="2000945" y="4810159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E8CCB95-D0E9-4B49-AEC8-0C341F4BEA7E}"/>
              </a:ext>
            </a:extLst>
          </p:cNvPr>
          <p:cNvSpPr txBox="1"/>
          <p:nvPr/>
        </p:nvSpPr>
        <p:spPr>
          <a:xfrm>
            <a:off x="4449731" y="481019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445616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914592" y="936158"/>
            <a:ext cx="9946255" cy="203132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그러면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위의 이진 탐색을 재귀로 표현하기 위해 이진 탐색 알고리즘의 반복 패턴을 정리해보면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탐색 범위의 중앙에 목표 값이 저장되었는지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저장되지 않았다면 탐색 범위를 반으로 줄여서 다시 탐색 시작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탈출조건은 탐색 범위의 시작위치를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first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탐색 범위 끝을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last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보다 커지는 경우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R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코드로 표현하면 다음과 같다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6689F6-7218-4511-9EC4-89B6F884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3" y="3032044"/>
            <a:ext cx="5330877" cy="3345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6FC48-1AF6-4F8F-8B3C-BF48B6FA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18" y="3032044"/>
            <a:ext cx="4104919" cy="334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CCA16-7EAB-49C7-9916-82B1367A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947" y="4337767"/>
            <a:ext cx="14859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98415-75AE-4044-B31C-B02F3E3F34FF}"/>
              </a:ext>
            </a:extLst>
          </p:cNvPr>
          <p:cNvSpPr txBox="1"/>
          <p:nvPr/>
        </p:nvSpPr>
        <p:spPr>
          <a:xfrm>
            <a:off x="10672738" y="4003629"/>
            <a:ext cx="110231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423570398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9739DC-689D-4217-AA58-15C9734A02B1}"/>
              </a:ext>
            </a:extLst>
          </p:cNvPr>
          <p:cNvSpPr/>
          <p:nvPr/>
        </p:nvSpPr>
        <p:spPr>
          <a:xfrm>
            <a:off x="1021272" y="1074657"/>
            <a:ext cx="9946255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하노이탑</a:t>
            </a:r>
            <a:endParaRPr lang="en-US" altLang="ko-KR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위에서 잠깐 언급한 것처럼 하노이 타워 문제는 재귀함수의 대표적인 예시입니다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하노이 타워는 재귀함수를 쓰지 않고 접근을 한다면 쉽지 않은 문제가 될 것입니다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바로 문제로 들어가보면 하노이 타워에는 세 개의 기둥과 이 기둥에 꽂을 수 있는 크기가 다양한 원반들이 있습니다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기둥에 원반들이 작은 것이 위에 있도록 순서대로 쌓여 있는데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조건을 만족시키면서 한 기둥에 꽂힌 원반들을 그 순서 그대로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다른 기둥으로 옮겨서 다시 쌓아야만 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번에 한 개의 원반만 옮길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2. </a:t>
            </a:r>
            <a:r>
              <a:rPr lang="ko-KR" altLang="en-US" sz="1200" b="1" dirty="0">
                <a:solidFill>
                  <a:srgbClr val="0070C0"/>
                </a:solidFill>
                <a:sym typeface="Helvetica"/>
              </a:rPr>
              <a:t>큰 원반이 작은 원반 위에 있어서는 안된다</a:t>
            </a: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두가지 조건을 만족시켜야만 합니다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361255-5889-40F6-B29E-1EB75E892BDC}"/>
              </a:ext>
            </a:extLst>
          </p:cNvPr>
          <p:cNvGrpSpPr/>
          <p:nvPr/>
        </p:nvGrpSpPr>
        <p:grpSpPr>
          <a:xfrm>
            <a:off x="3127830" y="3636382"/>
            <a:ext cx="5256659" cy="2075124"/>
            <a:chOff x="3127830" y="3636382"/>
            <a:chExt cx="5256659" cy="20751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54A2AB-9D86-47AB-B9C5-CC749F4FB818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97D1A8-9519-4095-A7ED-193C66D274C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1B1161-D489-4101-B9C0-16D9708F84F2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2672C2-5D9C-4DFC-B08C-7E953D5AE887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7A740E-5EEB-45A8-8D3B-DD2B0B0C23F4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3DDE29-C550-4DB8-94A8-D30940DD7357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21CD42B-11AD-4DA8-9FBF-E9F274E72A1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D4657F-806E-43B0-A644-A34561279B4B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3C336BB-23B3-4391-A017-5AD104531673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5876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98CF9-E2B3-40D1-A444-0FABAFB31D71}"/>
              </a:ext>
            </a:extLst>
          </p:cNvPr>
          <p:cNvSpPr/>
          <p:nvPr/>
        </p:nvSpPr>
        <p:spPr>
          <a:xfrm>
            <a:off x="1021272" y="1002779"/>
            <a:ext cx="9946255" cy="83099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전 페이지에서 보듯 막대가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개가 아닌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이유는 원반을 옮기는데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조건을 만족 해야 하기 때문입니다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때문에 모든 원반을 막대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옮기기 위해서는 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의 도움이 필요합니다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그럼 문제 해결을 하기위한 아래 그림을 보면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개밖에 없기 때문에 누구나 해결할 수 있지만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개로 늘어나면 해결하기 까다롭습니다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해결방법에는 차이가 없지만 과정을 더 많이 반복해야 할 뿐입니다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C86484-C39C-4604-AC84-D4FE8C7F1AF9}"/>
              </a:ext>
            </a:extLst>
          </p:cNvPr>
          <p:cNvGrpSpPr/>
          <p:nvPr/>
        </p:nvGrpSpPr>
        <p:grpSpPr>
          <a:xfrm>
            <a:off x="508000" y="2056662"/>
            <a:ext cx="11337310" cy="3959877"/>
            <a:chOff x="588505" y="1987651"/>
            <a:chExt cx="11337310" cy="39598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F86F1D-AF70-426C-BCB7-4149B6B4A3F5}"/>
                </a:ext>
              </a:extLst>
            </p:cNvPr>
            <p:cNvSpPr/>
            <p:nvPr/>
          </p:nvSpPr>
          <p:spPr>
            <a:xfrm>
              <a:off x="909873" y="2569940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DD3D0C-BC5B-4EA3-8A57-13B40FDA7C1D}"/>
                </a:ext>
              </a:extLst>
            </p:cNvPr>
            <p:cNvSpPr/>
            <p:nvPr/>
          </p:nvSpPr>
          <p:spPr>
            <a:xfrm>
              <a:off x="1754786" y="2569940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860F20-1FA0-49FE-9B3F-D36A49088F3B}"/>
                </a:ext>
              </a:extLst>
            </p:cNvPr>
            <p:cNvSpPr/>
            <p:nvPr/>
          </p:nvSpPr>
          <p:spPr>
            <a:xfrm>
              <a:off x="2553980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536B09-74C1-4741-8CF8-C4A430B27DDB}"/>
                </a:ext>
              </a:extLst>
            </p:cNvPr>
            <p:cNvSpPr/>
            <p:nvPr/>
          </p:nvSpPr>
          <p:spPr>
            <a:xfrm>
              <a:off x="588505" y="310282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F3AA1D-7A12-4E08-AD89-EB0820FFAC9C}"/>
                </a:ext>
              </a:extLst>
            </p:cNvPr>
            <p:cNvSpPr/>
            <p:nvPr/>
          </p:nvSpPr>
          <p:spPr>
            <a:xfrm>
              <a:off x="712890" y="288229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7CC68-818A-4DD8-81C2-77AD1B8F7455}"/>
                </a:ext>
              </a:extLst>
            </p:cNvPr>
            <p:cNvSpPr/>
            <p:nvPr/>
          </p:nvSpPr>
          <p:spPr>
            <a:xfrm>
              <a:off x="823235" y="266172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AA7ADA-473E-4E0C-87C4-2C2EB3C770EC}"/>
                </a:ext>
              </a:extLst>
            </p:cNvPr>
            <p:cNvSpPr/>
            <p:nvPr/>
          </p:nvSpPr>
          <p:spPr>
            <a:xfrm>
              <a:off x="790073" y="199838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E2055A-892B-4E41-ACAA-DA5ACDC68DC4}"/>
                </a:ext>
              </a:extLst>
            </p:cNvPr>
            <p:cNvSpPr/>
            <p:nvPr/>
          </p:nvSpPr>
          <p:spPr>
            <a:xfrm>
              <a:off x="1635835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CC03FBA-8C13-40E7-8269-9C82B32D6D68}"/>
                </a:ext>
              </a:extLst>
            </p:cNvPr>
            <p:cNvSpPr/>
            <p:nvPr/>
          </p:nvSpPr>
          <p:spPr>
            <a:xfrm>
              <a:off x="2435029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6741-B257-4260-A9C0-0575D45C3F61}"/>
                </a:ext>
              </a:extLst>
            </p:cNvPr>
            <p:cNvSpPr/>
            <p:nvPr/>
          </p:nvSpPr>
          <p:spPr>
            <a:xfrm>
              <a:off x="3909469" y="2569939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6954A5-EBC1-4EEE-A3E5-39ADAC494521}"/>
                </a:ext>
              </a:extLst>
            </p:cNvPr>
            <p:cNvSpPr/>
            <p:nvPr/>
          </p:nvSpPr>
          <p:spPr>
            <a:xfrm>
              <a:off x="4754382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FD10DC-10B7-4BC1-A9DF-0B0BB2C49ABE}"/>
                </a:ext>
              </a:extLst>
            </p:cNvPr>
            <p:cNvSpPr/>
            <p:nvPr/>
          </p:nvSpPr>
          <p:spPr>
            <a:xfrm>
              <a:off x="5553576" y="256993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8A2D95-9B07-4487-A6C4-1C71ADE5183A}"/>
                </a:ext>
              </a:extLst>
            </p:cNvPr>
            <p:cNvSpPr/>
            <p:nvPr/>
          </p:nvSpPr>
          <p:spPr>
            <a:xfrm>
              <a:off x="3588101" y="3102822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A40556-91E5-4208-9C9B-A8AFD2BA0D70}"/>
                </a:ext>
              </a:extLst>
            </p:cNvPr>
            <p:cNvSpPr/>
            <p:nvPr/>
          </p:nvSpPr>
          <p:spPr>
            <a:xfrm>
              <a:off x="3712486" y="288229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BC6D67-D34D-4CE0-8730-6261A318201E}"/>
                </a:ext>
              </a:extLst>
            </p:cNvPr>
            <p:cNvSpPr/>
            <p:nvPr/>
          </p:nvSpPr>
          <p:spPr>
            <a:xfrm>
              <a:off x="5487510" y="3074812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2574324-5324-4F81-98ED-720A4FF72D0C}"/>
                </a:ext>
              </a:extLst>
            </p:cNvPr>
            <p:cNvSpPr/>
            <p:nvPr/>
          </p:nvSpPr>
          <p:spPr>
            <a:xfrm>
              <a:off x="3789669" y="199838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A9A46A8-A982-49AE-86A3-F0742482A522}"/>
                </a:ext>
              </a:extLst>
            </p:cNvPr>
            <p:cNvSpPr/>
            <p:nvPr/>
          </p:nvSpPr>
          <p:spPr>
            <a:xfrm>
              <a:off x="4635431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7E8E4AE-8BD1-4172-90EA-F0A97AAA9EDB}"/>
                </a:ext>
              </a:extLst>
            </p:cNvPr>
            <p:cNvSpPr/>
            <p:nvPr/>
          </p:nvSpPr>
          <p:spPr>
            <a:xfrm>
              <a:off x="5434625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11BBDAA-C097-4B75-8344-AB92D2895342}"/>
                </a:ext>
              </a:extLst>
            </p:cNvPr>
            <p:cNvSpPr/>
            <p:nvPr/>
          </p:nvSpPr>
          <p:spPr>
            <a:xfrm>
              <a:off x="6959759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338193-5673-4131-8B6A-B3579781060C}"/>
                </a:ext>
              </a:extLst>
            </p:cNvPr>
            <p:cNvSpPr/>
            <p:nvPr/>
          </p:nvSpPr>
          <p:spPr>
            <a:xfrm>
              <a:off x="7804672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28E10B4-6EE2-425C-8BC0-470A064F25A5}"/>
                </a:ext>
              </a:extLst>
            </p:cNvPr>
            <p:cNvSpPr/>
            <p:nvPr/>
          </p:nvSpPr>
          <p:spPr>
            <a:xfrm>
              <a:off x="8603866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CB4AEC-4B6E-485F-8C5D-B389E2C0CEF4}"/>
                </a:ext>
              </a:extLst>
            </p:cNvPr>
            <p:cNvSpPr/>
            <p:nvPr/>
          </p:nvSpPr>
          <p:spPr>
            <a:xfrm>
              <a:off x="6638391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F4623EC-4783-4C72-9635-41373ADE4CF3}"/>
                </a:ext>
              </a:extLst>
            </p:cNvPr>
            <p:cNvSpPr/>
            <p:nvPr/>
          </p:nvSpPr>
          <p:spPr>
            <a:xfrm>
              <a:off x="7594210" y="308152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A82464F-E0FD-4768-B682-8B8128B7DEAC}"/>
                </a:ext>
              </a:extLst>
            </p:cNvPr>
            <p:cNvSpPr/>
            <p:nvPr/>
          </p:nvSpPr>
          <p:spPr>
            <a:xfrm>
              <a:off x="8514496" y="3073991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E1715B-4651-43CA-AB78-085A6E26E276}"/>
                </a:ext>
              </a:extLst>
            </p:cNvPr>
            <p:cNvSpPr/>
            <p:nvPr/>
          </p:nvSpPr>
          <p:spPr>
            <a:xfrm>
              <a:off x="6839959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68737FF-ABAD-466B-A88B-F4702B50DE54}"/>
                </a:ext>
              </a:extLst>
            </p:cNvPr>
            <p:cNvSpPr/>
            <p:nvPr/>
          </p:nvSpPr>
          <p:spPr>
            <a:xfrm>
              <a:off x="7685721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67356D-EBDC-44E5-A534-BE4E762F420C}"/>
                </a:ext>
              </a:extLst>
            </p:cNvPr>
            <p:cNvSpPr/>
            <p:nvPr/>
          </p:nvSpPr>
          <p:spPr>
            <a:xfrm>
              <a:off x="848491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D35F31-78AE-4DCE-A0A0-B70E633E2A5A}"/>
                </a:ext>
              </a:extLst>
            </p:cNvPr>
            <p:cNvSpPr/>
            <p:nvPr/>
          </p:nvSpPr>
          <p:spPr>
            <a:xfrm>
              <a:off x="9868903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2E2946D-3817-419B-BA6A-3D6FFEC60730}"/>
                </a:ext>
              </a:extLst>
            </p:cNvPr>
            <p:cNvSpPr/>
            <p:nvPr/>
          </p:nvSpPr>
          <p:spPr>
            <a:xfrm>
              <a:off x="10713816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CA4A4D4-1BDA-4161-B36C-D54E32241E47}"/>
                </a:ext>
              </a:extLst>
            </p:cNvPr>
            <p:cNvSpPr/>
            <p:nvPr/>
          </p:nvSpPr>
          <p:spPr>
            <a:xfrm>
              <a:off x="11513010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D58133-A3B2-484E-AF4A-FABBCD8295C4}"/>
                </a:ext>
              </a:extLst>
            </p:cNvPr>
            <p:cNvSpPr/>
            <p:nvPr/>
          </p:nvSpPr>
          <p:spPr>
            <a:xfrm>
              <a:off x="9547535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B4D98DE-DE1F-43C5-BBF9-58F32876F303}"/>
                </a:ext>
              </a:extLst>
            </p:cNvPr>
            <p:cNvSpPr/>
            <p:nvPr/>
          </p:nvSpPr>
          <p:spPr>
            <a:xfrm>
              <a:off x="10516833" y="309095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4239ED9-A69E-4C8B-BF65-6484CA4B3D57}"/>
                </a:ext>
              </a:extLst>
            </p:cNvPr>
            <p:cNvSpPr/>
            <p:nvPr/>
          </p:nvSpPr>
          <p:spPr>
            <a:xfrm>
              <a:off x="10642504" y="288355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1A0A43E-67A3-457F-9819-ED4B1E4C3ACE}"/>
                </a:ext>
              </a:extLst>
            </p:cNvPr>
            <p:cNvSpPr/>
            <p:nvPr/>
          </p:nvSpPr>
          <p:spPr>
            <a:xfrm>
              <a:off x="9749103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C5F189F-6926-454C-8033-18DF8D96624D}"/>
                </a:ext>
              </a:extLst>
            </p:cNvPr>
            <p:cNvSpPr/>
            <p:nvPr/>
          </p:nvSpPr>
          <p:spPr>
            <a:xfrm>
              <a:off x="1059486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997FC5-75D9-416B-BA08-8013F54925CE}"/>
                </a:ext>
              </a:extLst>
            </p:cNvPr>
            <p:cNvSpPr/>
            <p:nvPr/>
          </p:nvSpPr>
          <p:spPr>
            <a:xfrm>
              <a:off x="11394059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BA48E2B-1353-427F-A660-0009E4B91C4D}"/>
                </a:ext>
              </a:extLst>
            </p:cNvPr>
            <p:cNvSpPr/>
            <p:nvPr/>
          </p:nvSpPr>
          <p:spPr>
            <a:xfrm>
              <a:off x="909873" y="4615446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A76B93-7385-4626-B291-B25B844CB34D}"/>
                </a:ext>
              </a:extLst>
            </p:cNvPr>
            <p:cNvSpPr/>
            <p:nvPr/>
          </p:nvSpPr>
          <p:spPr>
            <a:xfrm>
              <a:off x="1754786" y="4615446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114E12-D860-4E9C-B628-75E8256C40CB}"/>
                </a:ext>
              </a:extLst>
            </p:cNvPr>
            <p:cNvSpPr/>
            <p:nvPr/>
          </p:nvSpPr>
          <p:spPr>
            <a:xfrm>
              <a:off x="2553980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CAABBA3-A62B-4E26-964A-63C60B39E600}"/>
                </a:ext>
              </a:extLst>
            </p:cNvPr>
            <p:cNvSpPr/>
            <p:nvPr/>
          </p:nvSpPr>
          <p:spPr>
            <a:xfrm>
              <a:off x="2206267" y="513981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BBDFF4D-518E-4C26-8CBC-8F74842C6B1D}"/>
                </a:ext>
              </a:extLst>
            </p:cNvPr>
            <p:cNvSpPr/>
            <p:nvPr/>
          </p:nvSpPr>
          <p:spPr>
            <a:xfrm>
              <a:off x="2330651" y="4927905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B917B6-B6D0-4AC8-9AED-8C44F2FD3053}"/>
                </a:ext>
              </a:extLst>
            </p:cNvPr>
            <p:cNvSpPr/>
            <p:nvPr/>
          </p:nvSpPr>
          <p:spPr>
            <a:xfrm>
              <a:off x="2470351" y="473293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C72BBC-5AA8-48A4-B242-5A64DBC82436}"/>
                </a:ext>
              </a:extLst>
            </p:cNvPr>
            <p:cNvSpPr/>
            <p:nvPr/>
          </p:nvSpPr>
          <p:spPr>
            <a:xfrm>
              <a:off x="790073" y="4043895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AFE797A-2292-45F3-8268-89EB6AACD3E1}"/>
                </a:ext>
              </a:extLst>
            </p:cNvPr>
            <p:cNvSpPr/>
            <p:nvPr/>
          </p:nvSpPr>
          <p:spPr>
            <a:xfrm>
              <a:off x="1635835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2834851-A3F4-4C38-A8C6-F6AB597CCD56}"/>
                </a:ext>
              </a:extLst>
            </p:cNvPr>
            <p:cNvSpPr/>
            <p:nvPr/>
          </p:nvSpPr>
          <p:spPr>
            <a:xfrm>
              <a:off x="2435029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60C7A00-8C01-42A3-ABA6-5603E20C65AD}"/>
                </a:ext>
              </a:extLst>
            </p:cNvPr>
            <p:cNvSpPr/>
            <p:nvPr/>
          </p:nvSpPr>
          <p:spPr>
            <a:xfrm>
              <a:off x="3908330" y="4615445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F7FAC4-DB51-4491-B2B7-7944D3BB3176}"/>
                </a:ext>
              </a:extLst>
            </p:cNvPr>
            <p:cNvSpPr/>
            <p:nvPr/>
          </p:nvSpPr>
          <p:spPr>
            <a:xfrm>
              <a:off x="4753243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B7A007-2E26-4815-8F45-7F150D8E9BEB}"/>
                </a:ext>
              </a:extLst>
            </p:cNvPr>
            <p:cNvSpPr/>
            <p:nvPr/>
          </p:nvSpPr>
          <p:spPr>
            <a:xfrm>
              <a:off x="5552437" y="461544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743D62-E0DC-42BD-8D7D-BB5D85E842EB}"/>
                </a:ext>
              </a:extLst>
            </p:cNvPr>
            <p:cNvSpPr/>
            <p:nvPr/>
          </p:nvSpPr>
          <p:spPr>
            <a:xfrm>
              <a:off x="523000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87CA5A-1669-458A-BB71-296DC8FCBC25}"/>
                </a:ext>
              </a:extLst>
            </p:cNvPr>
            <p:cNvSpPr/>
            <p:nvPr/>
          </p:nvSpPr>
          <p:spPr>
            <a:xfrm>
              <a:off x="5353481" y="492501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E75FFA-F0FF-47A9-9D90-E8A588F7D61B}"/>
                </a:ext>
              </a:extLst>
            </p:cNvPr>
            <p:cNvSpPr/>
            <p:nvPr/>
          </p:nvSpPr>
          <p:spPr>
            <a:xfrm>
              <a:off x="3820842" y="5137719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FE8D01E-4396-4C48-90EC-4D64E9F11B34}"/>
                </a:ext>
              </a:extLst>
            </p:cNvPr>
            <p:cNvSpPr/>
            <p:nvPr/>
          </p:nvSpPr>
          <p:spPr>
            <a:xfrm>
              <a:off x="3788530" y="4043894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D6D5992-E7E3-4DB3-9F1E-2D61A917852A}"/>
                </a:ext>
              </a:extLst>
            </p:cNvPr>
            <p:cNvSpPr/>
            <p:nvPr/>
          </p:nvSpPr>
          <p:spPr>
            <a:xfrm>
              <a:off x="4634292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FC1D3A0-F783-426C-999C-6431B19A6F8A}"/>
                </a:ext>
              </a:extLst>
            </p:cNvPr>
            <p:cNvSpPr/>
            <p:nvPr/>
          </p:nvSpPr>
          <p:spPr>
            <a:xfrm>
              <a:off x="5433486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87C328D-3C7A-41B1-880E-3BBF43E3B1BF}"/>
                </a:ext>
              </a:extLst>
            </p:cNvPr>
            <p:cNvSpPr/>
            <p:nvPr/>
          </p:nvSpPr>
          <p:spPr>
            <a:xfrm>
              <a:off x="6936899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7D340B-3277-401F-A0D5-8FF4F39FA397}"/>
                </a:ext>
              </a:extLst>
            </p:cNvPr>
            <p:cNvSpPr/>
            <p:nvPr/>
          </p:nvSpPr>
          <p:spPr>
            <a:xfrm>
              <a:off x="7781812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4DC226F-35BE-44C2-8B3C-6CEEBDE34FB3}"/>
                </a:ext>
              </a:extLst>
            </p:cNvPr>
            <p:cNvSpPr/>
            <p:nvPr/>
          </p:nvSpPr>
          <p:spPr>
            <a:xfrm>
              <a:off x="8581006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B41561-686D-43E1-B547-5BFB27C22EC7}"/>
                </a:ext>
              </a:extLst>
            </p:cNvPr>
            <p:cNvSpPr/>
            <p:nvPr/>
          </p:nvSpPr>
          <p:spPr>
            <a:xfrm>
              <a:off x="8236777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C94497C-4023-4A6F-8CBC-FEBF2F89F604}"/>
                </a:ext>
              </a:extLst>
            </p:cNvPr>
            <p:cNvSpPr/>
            <p:nvPr/>
          </p:nvSpPr>
          <p:spPr>
            <a:xfrm>
              <a:off x="7565182" y="5124548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1709480-610D-4BCA-B326-76F076B957E3}"/>
                </a:ext>
              </a:extLst>
            </p:cNvPr>
            <p:cNvSpPr/>
            <p:nvPr/>
          </p:nvSpPr>
          <p:spPr>
            <a:xfrm>
              <a:off x="6868177" y="513129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4BDCCCD-4CFB-4477-A48E-A9847365F5B7}"/>
                </a:ext>
              </a:extLst>
            </p:cNvPr>
            <p:cNvSpPr/>
            <p:nvPr/>
          </p:nvSpPr>
          <p:spPr>
            <a:xfrm>
              <a:off x="6817099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DB82548-0098-44D4-840B-215265A35E71}"/>
                </a:ext>
              </a:extLst>
            </p:cNvPr>
            <p:cNvSpPr/>
            <p:nvPr/>
          </p:nvSpPr>
          <p:spPr>
            <a:xfrm>
              <a:off x="7662861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317F5F4-0D6B-4A0A-9605-96993BF87621}"/>
                </a:ext>
              </a:extLst>
            </p:cNvPr>
            <p:cNvSpPr/>
            <p:nvPr/>
          </p:nvSpPr>
          <p:spPr>
            <a:xfrm>
              <a:off x="8462055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97C9B41-433F-4719-86F9-4A387CD1C4AC}"/>
                </a:ext>
              </a:extLst>
            </p:cNvPr>
            <p:cNvSpPr/>
            <p:nvPr/>
          </p:nvSpPr>
          <p:spPr>
            <a:xfrm>
              <a:off x="9869970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78263C-1212-43E1-A906-BF87BF465BDD}"/>
                </a:ext>
              </a:extLst>
            </p:cNvPr>
            <p:cNvSpPr/>
            <p:nvPr/>
          </p:nvSpPr>
          <p:spPr>
            <a:xfrm>
              <a:off x="10714883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B38F9CD-C936-4020-8714-C7C004660951}"/>
                </a:ext>
              </a:extLst>
            </p:cNvPr>
            <p:cNvSpPr/>
            <p:nvPr/>
          </p:nvSpPr>
          <p:spPr>
            <a:xfrm>
              <a:off x="11514077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BAA98A-E871-416F-B01E-2F795A8FCD6F}"/>
                </a:ext>
              </a:extLst>
            </p:cNvPr>
            <p:cNvSpPr/>
            <p:nvPr/>
          </p:nvSpPr>
          <p:spPr>
            <a:xfrm>
              <a:off x="1119164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72230AB-8E53-4EC1-BC5B-1C428BF2D9E3}"/>
                </a:ext>
              </a:extLst>
            </p:cNvPr>
            <p:cNvSpPr/>
            <p:nvPr/>
          </p:nvSpPr>
          <p:spPr>
            <a:xfrm>
              <a:off x="10491125" y="5124549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D6DDA99-1C74-4803-B72D-9E74D96B8A55}"/>
                </a:ext>
              </a:extLst>
            </p:cNvPr>
            <p:cNvSpPr/>
            <p:nvPr/>
          </p:nvSpPr>
          <p:spPr>
            <a:xfrm>
              <a:off x="10637180" y="492449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C171A7-4AF7-402E-918F-10D38671AD5D}"/>
                </a:ext>
              </a:extLst>
            </p:cNvPr>
            <p:cNvSpPr/>
            <p:nvPr/>
          </p:nvSpPr>
          <p:spPr>
            <a:xfrm>
              <a:off x="9750170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D283AE-E8FC-4397-8920-A079FDC0D017}"/>
                </a:ext>
              </a:extLst>
            </p:cNvPr>
            <p:cNvSpPr/>
            <p:nvPr/>
          </p:nvSpPr>
          <p:spPr>
            <a:xfrm>
              <a:off x="10595932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6FA0B48-7A5F-42FF-B858-A4DAE8A3C524}"/>
                </a:ext>
              </a:extLst>
            </p:cNvPr>
            <p:cNvSpPr/>
            <p:nvPr/>
          </p:nvSpPr>
          <p:spPr>
            <a:xfrm>
              <a:off x="11395126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AB0FD17-E567-417D-AEF1-DF21340CF536}"/>
                </a:ext>
              </a:extLst>
            </p:cNvPr>
            <p:cNvSpPr/>
            <p:nvPr/>
          </p:nvSpPr>
          <p:spPr>
            <a:xfrm>
              <a:off x="1432953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시작</a:t>
              </a: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CA923F5-EECA-4E44-8B13-731F3B5758B7}"/>
                </a:ext>
              </a:extLst>
            </p:cNvPr>
            <p:cNvSpPr/>
            <p:nvPr/>
          </p:nvSpPr>
          <p:spPr>
            <a:xfrm>
              <a:off x="4454271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798FBC4-B738-4497-A5A4-20C81228F12A}"/>
                </a:ext>
              </a:extLst>
            </p:cNvPr>
            <p:cNvSpPr/>
            <p:nvPr/>
          </p:nvSpPr>
          <p:spPr>
            <a:xfrm>
              <a:off x="7505700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6B7683C-CCDC-4B5A-9A8B-333051D2B5D7}"/>
                </a:ext>
              </a:extLst>
            </p:cNvPr>
            <p:cNvSpPr/>
            <p:nvPr/>
          </p:nvSpPr>
          <p:spPr>
            <a:xfrm>
              <a:off x="10414356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5100381-C05B-41AB-9E39-3543337E10D5}"/>
                </a:ext>
              </a:extLst>
            </p:cNvPr>
            <p:cNvSpPr/>
            <p:nvPr/>
          </p:nvSpPr>
          <p:spPr>
            <a:xfrm>
              <a:off x="10414356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4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4159B3C-EFB6-4823-8D46-C8651DD0507B}"/>
                </a:ext>
              </a:extLst>
            </p:cNvPr>
            <p:cNvSpPr/>
            <p:nvPr/>
          </p:nvSpPr>
          <p:spPr>
            <a:xfrm>
              <a:off x="743712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5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3D95883-948F-408E-A319-C38C6CCB644E}"/>
                </a:ext>
              </a:extLst>
            </p:cNvPr>
            <p:cNvSpPr/>
            <p:nvPr/>
          </p:nvSpPr>
          <p:spPr>
            <a:xfrm>
              <a:off x="445427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6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DAC1617-DA88-465A-91A9-AC797A4669D6}"/>
                </a:ext>
              </a:extLst>
            </p:cNvPr>
            <p:cNvSpPr/>
            <p:nvPr/>
          </p:nvSpPr>
          <p:spPr>
            <a:xfrm>
              <a:off x="1432952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7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6929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5EE71B-11FD-45F9-8651-F0AC8B4A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78077"/>
            <a:ext cx="5092700" cy="2465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03262-6CFD-4FA2-887D-D244FF21C2FF}"/>
              </a:ext>
            </a:extLst>
          </p:cNvPr>
          <p:cNvSpPr txBox="1"/>
          <p:nvPr/>
        </p:nvSpPr>
        <p:spPr>
          <a:xfrm>
            <a:off x="473980" y="1191690"/>
            <a:ext cx="1081321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원하는 디렉토리를 열어서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test.java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생성 후 아래 코드 작성 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F5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눌러 적절한 출력이 나오는 지 확인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FEF84-5ED5-42F3-93CC-AE9E7D866B25}"/>
              </a:ext>
            </a:extLst>
          </p:cNvPr>
          <p:cNvSpPr txBox="1"/>
          <p:nvPr/>
        </p:nvSpPr>
        <p:spPr>
          <a:xfrm>
            <a:off x="5191618" y="5213337"/>
            <a:ext cx="16055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환경 설정 완료</a:t>
            </a:r>
          </a:p>
        </p:txBody>
      </p:sp>
    </p:spTree>
    <p:extLst>
      <p:ext uri="{BB962C8B-B14F-4D97-AF65-F5344CB8AC3E}">
        <p14:creationId xmlns:p14="http://schemas.microsoft.com/office/powerpoint/2010/main" val="136638393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F982B-5DE9-400D-B59D-EB07C94B45D4}"/>
              </a:ext>
            </a:extLst>
          </p:cNvPr>
          <p:cNvSpPr/>
          <p:nvPr/>
        </p:nvSpPr>
        <p:spPr>
          <a:xfrm>
            <a:off x="787438" y="2711300"/>
            <a:ext cx="9946255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그림에서 보듯이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놔야 하는데 위에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원반이 있기 때문에 먼저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놓으면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놓을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그러면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원반을 대상으로 생각해보자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03432C-3327-4441-8315-70F6F38C9745}"/>
              </a:ext>
            </a:extLst>
          </p:cNvPr>
          <p:cNvGrpSpPr/>
          <p:nvPr/>
        </p:nvGrpSpPr>
        <p:grpSpPr>
          <a:xfrm>
            <a:off x="3895581" y="1074657"/>
            <a:ext cx="3255717" cy="1484563"/>
            <a:chOff x="3127830" y="3636382"/>
            <a:chExt cx="5256659" cy="20751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F59853-3203-4018-AF39-D014833B073A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F85C0B-09DA-4229-85D8-E7CC94AC3034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C1D3CD-EFCC-432F-86D7-58A14795704F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E71769-BCFA-44B7-A899-43CA15539169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E8E118-128D-401C-BB34-498596196B52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3CBD49-556D-4B5F-A7EF-C596D51524E0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DFA69F-3E1C-4EF1-B6D5-C2A479D1740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62E99B-6438-499A-ACB1-610CD2BC952E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8B59DEF-A367-4A68-B2F9-C4FD53F1A0B4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CDC5CB-DF85-4567-A057-51CD172BE7C0}"/>
              </a:ext>
            </a:extLst>
          </p:cNvPr>
          <p:cNvGrpSpPr/>
          <p:nvPr/>
        </p:nvGrpSpPr>
        <p:grpSpPr>
          <a:xfrm>
            <a:off x="3082689" y="3867776"/>
            <a:ext cx="2273595" cy="1196193"/>
            <a:chOff x="2972197" y="3636382"/>
            <a:chExt cx="5412292" cy="21382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583228-4B2D-4261-8BBA-1A085A5CB946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6D0DBD-CEEE-4321-8569-A09DEC53F20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710CC9-F5E5-4B29-855A-87004FE71890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9434D6-960A-4B7D-B361-B6D981DE6E60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5CFF00-2D2F-454C-B39D-B77E948C6897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FD9C80-6359-413B-B300-EFBBF2E361FD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9BBADAA-6851-43B2-9566-8DA2A6A34422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D5B2C5-07AE-4E56-8891-EA343752442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2355DD8-5966-4A9F-B25B-AB5E16DE510F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DB2A95-554F-496D-AE0D-C3F9035D2CB8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7BD1F-9B39-431B-B790-2EEE824997F0}"/>
              </a:ext>
            </a:extLst>
          </p:cNvPr>
          <p:cNvSpPr txBox="1"/>
          <p:nvPr/>
        </p:nvSpPr>
        <p:spPr>
          <a:xfrm>
            <a:off x="3895581" y="5424157"/>
            <a:ext cx="4520241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 전체를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옮기기 위해서는 숫자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4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가 적힌 원반을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옮기는 것이 우선이니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 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원반을 막대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옮겨야 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그러면 원반을 옮기는 문제가 해결이 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반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을 옮기는 과정은 전페이지에 나와 있다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0652A-6CC1-404D-9E70-5D4A3D677C44}"/>
              </a:ext>
            </a:extLst>
          </p:cNvPr>
          <p:cNvGrpSpPr/>
          <p:nvPr/>
        </p:nvGrpSpPr>
        <p:grpSpPr>
          <a:xfrm>
            <a:off x="202433" y="3827637"/>
            <a:ext cx="2186932" cy="1200839"/>
            <a:chOff x="2972197" y="3636382"/>
            <a:chExt cx="5412292" cy="21382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2B7FE7-6302-47D7-A400-4006BE30A54B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DFF91AE-4A60-4C99-8DFF-40A1BAC8C94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0AFCE0C-B58B-49D6-B751-C328E13DD2BD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5725EC0-2CDA-49E8-BB28-6EDB28DE34CF}"/>
                </a:ext>
              </a:extLst>
            </p:cNvPr>
            <p:cNvSpPr/>
            <p:nvPr/>
          </p:nvSpPr>
          <p:spPr>
            <a:xfrm>
              <a:off x="3162381" y="5168868"/>
              <a:ext cx="1466490" cy="2616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EDB91E-8765-4E1F-A591-F374AF99C1E1}"/>
                </a:ext>
              </a:extLst>
            </p:cNvPr>
            <p:cNvSpPr/>
            <p:nvPr/>
          </p:nvSpPr>
          <p:spPr>
            <a:xfrm>
              <a:off x="3367438" y="4894555"/>
              <a:ext cx="991796" cy="2616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7E6533-890A-4FA7-9EB5-B0E35966E68C}"/>
                </a:ext>
              </a:extLst>
            </p:cNvPr>
            <p:cNvSpPr/>
            <p:nvPr/>
          </p:nvSpPr>
          <p:spPr>
            <a:xfrm>
              <a:off x="3481631" y="4622215"/>
              <a:ext cx="719108" cy="2616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C20D9F4-F1D4-4988-B5D2-89BDBE54D56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4E73633-7C50-49D0-AAAD-FAF8E504353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D897CBC-8FC2-4B6E-A2F0-CCC9792DBC72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0A681-3A1D-4746-A8B9-C691D0C71CD0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B88238-0E29-458E-97DA-80B4E1C26A32}"/>
              </a:ext>
            </a:extLst>
          </p:cNvPr>
          <p:cNvGrpSpPr/>
          <p:nvPr/>
        </p:nvGrpSpPr>
        <p:grpSpPr>
          <a:xfrm>
            <a:off x="6136782" y="3867775"/>
            <a:ext cx="2480881" cy="1196191"/>
            <a:chOff x="3647438" y="3636382"/>
            <a:chExt cx="5477981" cy="21266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E18373-365D-46CE-89E4-757B0743E1C0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B9849C-9738-400F-87E2-5386AE8E2642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5EE6168-222E-4104-AC08-9804074D1084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8C17E1-5417-4CA3-A693-A5EBE8BD9959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344C84-2545-4CED-912F-22C8CA1C5EA6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26D167-D20D-4BD4-AF7A-B3EA3966A3A4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FB43667-6B34-4B13-9272-33D9BFF017F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C1CE945-5549-4F4D-AC65-B25DD4064E0A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FC5AF0-FC91-429E-8E3F-59FC8757109E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6F2ED7-1055-4723-96E2-4FFDD23FF1EF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0D14777-2C7E-4126-844F-92F7F94100B0}"/>
              </a:ext>
            </a:extLst>
          </p:cNvPr>
          <p:cNvCxnSpPr/>
          <p:nvPr/>
        </p:nvCxnSpPr>
        <p:spPr>
          <a:xfrm>
            <a:off x="247222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0BA27B6-FC66-429C-88BE-864C49948169}"/>
              </a:ext>
            </a:extLst>
          </p:cNvPr>
          <p:cNvCxnSpPr/>
          <p:nvPr/>
        </p:nvCxnSpPr>
        <p:spPr>
          <a:xfrm>
            <a:off x="549444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80248A2-109D-4B50-AA22-5620DDDA3280}"/>
              </a:ext>
            </a:extLst>
          </p:cNvPr>
          <p:cNvGrpSpPr/>
          <p:nvPr/>
        </p:nvGrpSpPr>
        <p:grpSpPr>
          <a:xfrm>
            <a:off x="9314020" y="3867775"/>
            <a:ext cx="2480881" cy="1196191"/>
            <a:chOff x="3647438" y="3636382"/>
            <a:chExt cx="5477981" cy="212667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86B5735-D70E-4266-9A00-96F2768D033D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51CAC0F-943E-4F9C-8364-C1DAFAA6552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1AD261-F607-43FF-AC4A-B85864F141BE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BFE3DF-FC9D-4080-9742-796FBAEA34AD}"/>
                </a:ext>
              </a:extLst>
            </p:cNvPr>
            <p:cNvSpPr/>
            <p:nvPr/>
          </p:nvSpPr>
          <p:spPr>
            <a:xfrm>
              <a:off x="7506621" y="5121929"/>
              <a:ext cx="1466489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1D40372-B0AF-4EE8-8549-85B295C9FC79}"/>
                </a:ext>
              </a:extLst>
            </p:cNvPr>
            <p:cNvSpPr/>
            <p:nvPr/>
          </p:nvSpPr>
          <p:spPr>
            <a:xfrm>
              <a:off x="7743968" y="4840897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A2883AC-56CB-4849-B244-0E25156D678D}"/>
                </a:ext>
              </a:extLst>
            </p:cNvPr>
            <p:cNvSpPr/>
            <p:nvPr/>
          </p:nvSpPr>
          <p:spPr>
            <a:xfrm>
              <a:off x="7880312" y="4559866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6089F7E-1222-44D1-B163-21557F49F304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64C2AB3-B287-425B-BFFF-2AA4F648455F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C032B0B-A200-4F9D-A9C1-5681DC52DE26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0EB9E74-35ED-423B-ADB7-7E3E7E3746CB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F4117DC-D7CD-4414-A81B-28DA71DAF51B}"/>
              </a:ext>
            </a:extLst>
          </p:cNvPr>
          <p:cNvCxnSpPr/>
          <p:nvPr/>
        </p:nvCxnSpPr>
        <p:spPr>
          <a:xfrm>
            <a:off x="8737974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827235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FE3784-5469-41F7-85D4-C1081D445C7B}"/>
              </a:ext>
            </a:extLst>
          </p:cNvPr>
          <p:cNvSpPr/>
          <p:nvPr/>
        </p:nvSpPr>
        <p:spPr>
          <a:xfrm>
            <a:off x="787438" y="1997841"/>
            <a:ext cx="9946255" cy="286231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다시 정리해보면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,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1.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맨 아래를 제외한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) A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큰 원반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맨 아래의 원반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작은 원반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(B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옮긴 원반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) 3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그러면 일반화 시켜서 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 꽂혀 있는 원반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옮긴다면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큰 원반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12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이렇듯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개를 이동하는 문제는 원반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n-1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되고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원반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n-1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옮기는 문제는 원반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n-2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됩니다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그러면 백준의 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 </a:t>
            </a:r>
            <a:r>
              <a:rPr lang="ko-KR" altLang="en-US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문제를 풀어보자</a:t>
            </a:r>
            <a:r>
              <a:rPr lang="en-US" altLang="ko-KR" sz="12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2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41851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4_1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1276-C5F0-44B8-9208-8EE25118EC9F}"/>
              </a:ext>
            </a:extLst>
          </p:cNvPr>
          <p:cNvSpPr txBox="1"/>
          <p:nvPr/>
        </p:nvSpPr>
        <p:spPr>
          <a:xfrm>
            <a:off x="508000" y="1669254"/>
            <a:ext cx="7684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입력받은 두 양수를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x,n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변수에 할당하고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제곱을 재귀적으로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962287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4_2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93F7A-9DF8-4F46-AAA1-39AD50418A5C}"/>
              </a:ext>
            </a:extLst>
          </p:cNvPr>
          <p:cNvSpPr txBox="1"/>
          <p:nvPr/>
        </p:nvSpPr>
        <p:spPr>
          <a:xfrm>
            <a:off x="508000" y="1562100"/>
            <a:ext cx="62478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아래 삼각형 모양을 출력하는 메서드를 재귀적으로 구현하라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E596-E26E-4E04-9D67-2C150C39704D}"/>
              </a:ext>
            </a:extLst>
          </p:cNvPr>
          <p:cNvSpPr txBox="1"/>
          <p:nvPr/>
        </p:nvSpPr>
        <p:spPr>
          <a:xfrm>
            <a:off x="1003005" y="2228675"/>
            <a:ext cx="200977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*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* * * *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4359206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B6DDDB-B9AF-4A14-A4DF-8F31601054F6}"/>
              </a:ext>
            </a:extLst>
          </p:cNvPr>
          <p:cNvSpPr/>
          <p:nvPr/>
        </p:nvSpPr>
        <p:spPr>
          <a:xfrm>
            <a:off x="508000" y="1905061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6ABE8-67A3-4B74-A6F5-A97A0819CC07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A5B73-49E5-41A1-B3E4-C08D04122944}"/>
              </a:ext>
            </a:extLst>
          </p:cNvPr>
          <p:cNvSpPr txBox="1"/>
          <p:nvPr/>
        </p:nvSpPr>
        <p:spPr>
          <a:xfrm>
            <a:off x="1105597" y="2413337"/>
            <a:ext cx="674136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10872.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팩토리얼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10870.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피보나치수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2447.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별 찍기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하노이탑 이동 순서</a:t>
            </a:r>
            <a:endParaRPr lang="ko-KR" altLang="en-US" sz="200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97A0A-0B42-4948-AA41-4C628A0543CD}"/>
              </a:ext>
            </a:extLst>
          </p:cNvPr>
          <p:cNvSpPr txBox="1"/>
          <p:nvPr/>
        </p:nvSpPr>
        <p:spPr>
          <a:xfrm>
            <a:off x="748782" y="1429331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/>
              <a:t>백준 사이트 </a:t>
            </a:r>
            <a:r>
              <a:rPr lang="en-US" altLang="ko-KR"/>
              <a:t>10872, 10870, 2447, 11729 </a:t>
            </a:r>
            <a:r>
              <a:rPr lang="ko-KR" altLang="en-US"/>
              <a:t>풀기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1911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Appendix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00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F72CE8-EAD0-4DCD-A04A-C46035571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1098202"/>
            <a:ext cx="5542212" cy="2354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BC011A-894D-4173-8053-5C4DB542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" r="-1" b="9397"/>
          <a:stretch/>
        </p:blipFill>
        <p:spPr>
          <a:xfrm>
            <a:off x="2780350" y="1135720"/>
            <a:ext cx="3097764" cy="367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1C3C01-DF7E-4489-9571-A8F9A33F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2" y="3504111"/>
            <a:ext cx="5542212" cy="2873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9C13A-E6E0-454D-BCD8-0514D2F9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" b="3848"/>
          <a:stretch/>
        </p:blipFill>
        <p:spPr>
          <a:xfrm>
            <a:off x="2780350" y="3512116"/>
            <a:ext cx="3089150" cy="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518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43474-3287-4144-BAB3-F539877D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13" y="507461"/>
            <a:ext cx="4398379" cy="5775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62B77A-278E-4412-96E1-D6CA4DC9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5" y="1102058"/>
            <a:ext cx="2522580" cy="1808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BBB4F-0D29-4718-81CE-064DB2A49A35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</p:spTree>
    <p:extLst>
      <p:ext uri="{BB962C8B-B14F-4D97-AF65-F5344CB8AC3E}">
        <p14:creationId xmlns:p14="http://schemas.microsoft.com/office/powerpoint/2010/main" val="256366064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1313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저장 힙 스택</a:t>
            </a:r>
          </a:p>
        </p:txBody>
      </p:sp>
    </p:spTree>
    <p:extLst>
      <p:ext uri="{BB962C8B-B14F-4D97-AF65-F5344CB8AC3E}">
        <p14:creationId xmlns:p14="http://schemas.microsoft.com/office/powerpoint/2010/main" val="307566363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8238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자바에 포인터가 없는 이유</a:t>
            </a:r>
          </a:p>
        </p:txBody>
      </p:sp>
    </p:spTree>
    <p:extLst>
      <p:ext uri="{BB962C8B-B14F-4D97-AF65-F5344CB8AC3E}">
        <p14:creationId xmlns:p14="http://schemas.microsoft.com/office/powerpoint/2010/main" val="3715213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D3F8-20A8-48E6-BD79-0B0AED07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606052"/>
            <a:ext cx="4801118" cy="273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E07FA2-D5F1-4BC2-BE7B-B0C5E16C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943284"/>
            <a:ext cx="6368661" cy="2434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94E727-A797-41EB-B378-5CA9D746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2594"/>
            <a:ext cx="5865877" cy="2249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DC44BD-0C37-4C61-80CF-59BF5043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1" y="1352594"/>
            <a:ext cx="4615385" cy="729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B5438-7173-466F-BE15-E3A7D7BEC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71" y="2346207"/>
            <a:ext cx="5168091" cy="12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07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FF486-88C0-4E6D-A210-9981E3A5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4" y="1166687"/>
            <a:ext cx="5835086" cy="5056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11E33-6ADB-4DF4-9610-6999737C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48159"/>
            <a:ext cx="593668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44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3678</Words>
  <Application>Microsoft Office PowerPoint</Application>
  <PresentationFormat>와이드스크린</PresentationFormat>
  <Paragraphs>807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7" baseType="lpstr">
      <vt:lpstr>08서울남산체 EB</vt:lpstr>
      <vt:lpstr>Apple SD Gothic Neo</vt:lpstr>
      <vt:lpstr>궁서</vt:lpstr>
      <vt:lpstr>맑은 고딕</vt:lpstr>
      <vt:lpstr>맑은 고딕</vt:lpstr>
      <vt:lpstr>배달의민족 한나체 Pro</vt:lpstr>
      <vt:lpstr>Arial</vt:lpstr>
      <vt:lpstr>Arial Narrow</vt:lpstr>
      <vt:lpstr>Calibri</vt:lpstr>
      <vt:lpstr>Cambria Math</vt:lpstr>
      <vt:lpstr>Consolas</vt:lpstr>
      <vt:lpstr>Courier New</vt:lpstr>
      <vt:lpstr>Helvetica</vt:lpstr>
      <vt:lpstr>Noto Sans</vt:lpstr>
      <vt:lpstr>Open Sans</vt:lpstr>
      <vt:lpstr>Trebuchet MS</vt:lpstr>
      <vt:lpstr>Wingdings</vt:lpstr>
      <vt:lpstr>Office Theme</vt:lpstr>
      <vt:lpstr>JAVA 자 료 구 조</vt:lpstr>
      <vt:lpstr>Introduce</vt:lpstr>
      <vt:lpstr>진행 방법</vt:lpstr>
      <vt:lpstr>VSCODE JAVA 환경 구축</vt:lpstr>
      <vt:lpstr>VSCODE JAVA 환경 구축</vt:lpstr>
      <vt:lpstr>VSCODE JAVA 환경 구축</vt:lpstr>
      <vt:lpstr>VSCODE JAVA 환경 구축</vt:lpstr>
      <vt:lpstr>Github + git 연동 방법</vt:lpstr>
      <vt:lpstr>Github + git 연동 방법</vt:lpstr>
      <vt:lpstr>Github + git 연동 방법</vt:lpstr>
      <vt:lpstr>목 차 : 자료구조 및 알고리즘</vt:lpstr>
      <vt:lpstr>JAVA 자 료 구 조</vt:lpstr>
      <vt:lpstr>0. Big O and Time Complexity</vt:lpstr>
      <vt:lpstr>0. Big O and Time Complexity</vt:lpstr>
      <vt:lpstr>0. Big O and Time Complexity</vt:lpstr>
      <vt:lpstr>0. Big O and Time Complexity</vt:lpstr>
      <vt:lpstr>JAVA 자 료 구 조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JAVA 자 료 구 조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JAVA 자 료 구 조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JAVA 자 료 구 조</vt:lpstr>
      <vt:lpstr>* Appendix</vt:lpstr>
      <vt:lpstr>* Appendix</vt:lpstr>
      <vt:lpstr>* Appendix</vt:lpstr>
      <vt:lpstr>* 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재호;김 경환;김 유진</dc:creator>
  <cp:lastModifiedBy>장효창</cp:lastModifiedBy>
  <cp:revision>191</cp:revision>
  <cp:lastPrinted>2021-12-30T06:27:27Z</cp:lastPrinted>
  <dcterms:created xsi:type="dcterms:W3CDTF">2021-01-29T05:23:40Z</dcterms:created>
  <dcterms:modified xsi:type="dcterms:W3CDTF">2021-12-30T06:42:25Z</dcterms:modified>
</cp:coreProperties>
</file>